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24"/>
  </p:notesMasterIdLst>
  <p:sldIdLst>
    <p:sldId id="256" r:id="rId2"/>
    <p:sldId id="283" r:id="rId3"/>
    <p:sldId id="266" r:id="rId4"/>
    <p:sldId id="268" r:id="rId5"/>
    <p:sldId id="277" r:id="rId6"/>
    <p:sldId id="261" r:id="rId7"/>
    <p:sldId id="267" r:id="rId8"/>
    <p:sldId id="278" r:id="rId9"/>
    <p:sldId id="279" r:id="rId10"/>
    <p:sldId id="265" r:id="rId11"/>
    <p:sldId id="259" r:id="rId12"/>
    <p:sldId id="285" r:id="rId13"/>
    <p:sldId id="280" r:id="rId14"/>
    <p:sldId id="281" r:id="rId15"/>
    <p:sldId id="282" r:id="rId16"/>
    <p:sldId id="286" r:id="rId17"/>
    <p:sldId id="289" r:id="rId18"/>
    <p:sldId id="287" r:id="rId19"/>
    <p:sldId id="288" r:id="rId20"/>
    <p:sldId id="272" r:id="rId21"/>
    <p:sldId id="25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2" y="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CBBF-D18B-4ABB-8085-9925F4510FC7}" type="datetimeFigureOut">
              <a:rPr lang="en-NZ" smtClean="0"/>
              <a:t>23/04/2016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0E18F-7B29-4078-9621-6261832A5A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74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099E-A006-445A-A3A0-208AE7F2DDEA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12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86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9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51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9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3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3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24077"/>
            <a:ext cx="7766936" cy="1646302"/>
          </a:xfrm>
        </p:spPr>
        <p:txBody>
          <a:bodyPr/>
          <a:lstStyle/>
          <a:p>
            <a:pPr algn="ctr"/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70: 20: 10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027575"/>
            <a:ext cx="7766936" cy="1096899"/>
          </a:xfrm>
        </p:spPr>
        <p:txBody>
          <a:bodyPr>
            <a:normAutofit/>
          </a:bodyPr>
          <a:lstStyle/>
          <a:p>
            <a:r>
              <a:rPr lang="en-NZ" sz="3600" dirty="0" smtClean="0">
                <a:solidFill>
                  <a:srgbClr val="C00000"/>
                </a:solidFill>
              </a:rPr>
              <a:t>Reflections: Case Studies: Sharing</a:t>
            </a:r>
            <a:endParaRPr lang="en-NZ" sz="36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7067" y="421411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2400" dirty="0" smtClean="0">
                <a:solidFill>
                  <a:schemeClr val="accent6">
                    <a:lumMod val="50000"/>
                  </a:schemeClr>
                </a:solidFill>
              </a:rPr>
              <a:t>Diane Edwards</a:t>
            </a:r>
          </a:p>
          <a:p>
            <a:pPr algn="ctr"/>
            <a:r>
              <a:rPr lang="en-NZ" sz="2400" dirty="0" smtClean="0">
                <a:solidFill>
                  <a:schemeClr val="accent6">
                    <a:lumMod val="50000"/>
                  </a:schemeClr>
                </a:solidFill>
              </a:rPr>
              <a:t>General Manager People Systems and Technology</a:t>
            </a:r>
          </a:p>
          <a:p>
            <a:pPr algn="ctr"/>
            <a:r>
              <a:rPr lang="en-NZ" sz="2400" dirty="0" smtClean="0">
                <a:solidFill>
                  <a:schemeClr val="accent6">
                    <a:lumMod val="50000"/>
                  </a:schemeClr>
                </a:solidFill>
              </a:rPr>
              <a:t>Ports of Auckland</a:t>
            </a:r>
          </a:p>
          <a:p>
            <a:pPr algn="ctr"/>
            <a:r>
              <a:rPr lang="en-NZ" sz="2400" dirty="0" smtClean="0">
                <a:solidFill>
                  <a:schemeClr val="accent6">
                    <a:lumMod val="50000"/>
                  </a:schemeClr>
                </a:solidFill>
              </a:rPr>
              <a:t>&amp; National President NZATD</a:t>
            </a:r>
          </a:p>
          <a:p>
            <a:pPr algn="ctr"/>
            <a:endParaRPr lang="en-N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</a:rPr>
              <a:t>The detractors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0330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rgbClr val="C00000"/>
                </a:solidFill>
              </a:rPr>
              <a:t>Common reasons for challenging the</a:t>
            </a:r>
            <a:br>
              <a:rPr lang="en-NZ" sz="3200" dirty="0" smtClean="0">
                <a:solidFill>
                  <a:srgbClr val="C00000"/>
                </a:solidFill>
              </a:rPr>
            </a:br>
            <a:r>
              <a:rPr lang="en-NZ" sz="3200" dirty="0" smtClean="0">
                <a:solidFill>
                  <a:srgbClr val="C00000"/>
                </a:solidFill>
              </a:rPr>
              <a:t>model are:</a:t>
            </a:r>
          </a:p>
          <a:p>
            <a:pPr>
              <a:lnSpc>
                <a:spcPct val="150000"/>
              </a:lnSpc>
            </a:pPr>
            <a:r>
              <a:rPr lang="en-NZ" sz="2800" dirty="0">
                <a:solidFill>
                  <a:schemeClr val="accent1">
                    <a:lumMod val="50000"/>
                  </a:schemeClr>
                </a:solidFill>
              </a:rPr>
              <a:t>Disbelief in the round numbers</a:t>
            </a:r>
          </a:p>
          <a:p>
            <a:pPr>
              <a:lnSpc>
                <a:spcPct val="150000"/>
              </a:lnSpc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Lack of empirical evidence</a:t>
            </a:r>
          </a:p>
          <a:p>
            <a:pPr>
              <a:lnSpc>
                <a:spcPct val="150000"/>
              </a:lnSpc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Growth of action learning,  </a:t>
            </a:r>
            <a:b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learning portals and social learning increasing the changing the balance.</a:t>
            </a:r>
          </a:p>
          <a:p>
            <a:endParaRPr lang="en-NZ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N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http://m.thumbs.canstockphoto.com/canstock0738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60" y="2998039"/>
            <a:ext cx="3323916" cy="22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13" y="516610"/>
            <a:ext cx="8596668" cy="1320800"/>
          </a:xfrm>
        </p:spPr>
        <p:txBody>
          <a:bodyPr>
            <a:normAutofit/>
          </a:bodyPr>
          <a:lstStyle/>
          <a:p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</a:rPr>
              <a:t>Place of the L&amp;D Professional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94" y="2160589"/>
            <a:ext cx="6060923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4000" dirty="0" smtClean="0">
                <a:solidFill>
                  <a:srgbClr val="FF0000"/>
                </a:solidFill>
              </a:rPr>
              <a:t>What is the role of the learning professional for the 70% category?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96" y="1177009"/>
            <a:ext cx="4493714" cy="56115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627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863" y="2171611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Lack of accountability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35430" y="1677717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311441" y="2171611"/>
            <a:ext cx="249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Personal responsibility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863" y="323677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Silos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1442" y="3236771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Aligned </a:t>
            </a:r>
            <a:r>
              <a:rPr lang="en-NZ" dirty="0" smtClean="0"/>
              <a:t>policies processes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701863" y="2715023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Entitlement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1441" y="271502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Achievement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863" y="3797086"/>
            <a:ext cx="110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Tradition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441" y="379708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Innovation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863" y="431568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Just enough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1441" y="431568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Best in class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863" y="4864780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Homogenous workforce</a:t>
            </a:r>
            <a:br>
              <a:rPr lang="en-NZ" dirty="0"/>
            </a:br>
            <a:r>
              <a:rPr lang="en-NZ" dirty="0"/>
              <a:t>with limited perspective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1442" y="4943992"/>
            <a:ext cx="394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Diverse workforce </a:t>
            </a:r>
            <a:r>
              <a:rPr lang="en-NZ" dirty="0" smtClean="0"/>
              <a:t>with broader </a:t>
            </a:r>
            <a:r>
              <a:rPr lang="en-NZ" dirty="0"/>
              <a:t>perspectives </a:t>
            </a:r>
            <a:r>
              <a:rPr lang="en-NZ" dirty="0" smtClean="0"/>
              <a:t>and different </a:t>
            </a:r>
            <a:r>
              <a:rPr lang="en-NZ" dirty="0"/>
              <a:t>ways of working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535430" y="2791677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Right Arrow 20"/>
          <p:cNvSpPr/>
          <p:nvPr/>
        </p:nvSpPr>
        <p:spPr>
          <a:xfrm>
            <a:off x="3535430" y="3313425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Right Arrow 22"/>
          <p:cNvSpPr/>
          <p:nvPr/>
        </p:nvSpPr>
        <p:spPr>
          <a:xfrm>
            <a:off x="3535430" y="3873740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Right Arrow 23"/>
          <p:cNvSpPr/>
          <p:nvPr/>
        </p:nvSpPr>
        <p:spPr>
          <a:xfrm>
            <a:off x="3535430" y="439234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Right Arrow 24"/>
          <p:cNvSpPr/>
          <p:nvPr/>
        </p:nvSpPr>
        <p:spPr>
          <a:xfrm>
            <a:off x="3535430" y="493926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712288" y="1462565"/>
            <a:ext cx="271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Toxic staff/management</a:t>
            </a:r>
            <a:br>
              <a:rPr lang="en-NZ" dirty="0"/>
            </a:br>
            <a:r>
              <a:rPr lang="en-NZ" dirty="0"/>
              <a:t>relationships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521899" y="2252911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5320800" y="1462565"/>
            <a:ext cx="36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Staff/management partnerships</a:t>
            </a:r>
            <a:endParaRPr lang="en-NZ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092"/>
          </a:xfrm>
        </p:spPr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Ports of Auckland Context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288" y="5937907"/>
            <a:ext cx="23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focus</a:t>
            </a:r>
            <a:endParaRPr lang="en-NZ" dirty="0"/>
          </a:p>
        </p:txBody>
      </p:sp>
      <p:sp>
        <p:nvSpPr>
          <p:cNvPr id="34" name="Right Arrow 33"/>
          <p:cNvSpPr/>
          <p:nvPr/>
        </p:nvSpPr>
        <p:spPr>
          <a:xfrm>
            <a:off x="3518484" y="6014560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5341096" y="5932227"/>
            <a:ext cx="235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 focus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22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Would You Do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90"/>
            <a:ext cx="8596668" cy="388077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Dale was an experienced accountant of 25 years.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Joined Port as Finance Manager.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Personal ambition to join Executive in 3-5 years.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Seen as potential CFO in 3-5 years but lacking breadth outside of Finance Area.</a:t>
            </a:r>
            <a:endParaRPr lang="en-NZ" sz="2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NZ" sz="2800" dirty="0" smtClean="0">
                <a:solidFill>
                  <a:srgbClr val="FF0000"/>
                </a:solidFill>
              </a:rPr>
              <a:t>What </a:t>
            </a:r>
            <a:r>
              <a:rPr lang="en-NZ" sz="2800" dirty="0">
                <a:solidFill>
                  <a:srgbClr val="FF0000"/>
                </a:solidFill>
              </a:rPr>
              <a:t>experiential learning opportunities would you seek to provide</a:t>
            </a:r>
            <a:r>
              <a:rPr lang="en-NZ" sz="2800" dirty="0" smtClean="0">
                <a:solidFill>
                  <a:srgbClr val="FF0000"/>
                </a:solidFill>
              </a:rPr>
              <a:t>?</a:t>
            </a:r>
            <a:endParaRPr lang="en-N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Would You Do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2844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Angie has worked in a range of operational roles.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She was an expert in Port processes and documentation.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Had some IT experience as a SME on major Port IT system project.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Noted for her people leadership skills.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Seen as having potential – level uncertain.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NZ" sz="2800" dirty="0">
                <a:solidFill>
                  <a:srgbClr val="FF0000"/>
                </a:solidFill>
              </a:rPr>
              <a:t>What experiential learning opportunities would you seek to provide?</a:t>
            </a:r>
          </a:p>
        </p:txBody>
      </p:sp>
    </p:spTree>
    <p:extLst>
      <p:ext uri="{BB962C8B-B14F-4D97-AF65-F5344CB8AC3E}">
        <p14:creationId xmlns:p14="http://schemas.microsoft.com/office/powerpoint/2010/main" val="23280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Would You Do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502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Jon has worked in stevedoring roles for nearly 20 years.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He has driven straddles, operated cranes and managed the stevedoring function for the last 10 years.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Has held the stevedoring function together through numerous battles with the union - highly regarded by both staff and unions.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Aspired to be COO but constantly overlooked as seen isolated  </a:t>
            </a:r>
            <a:r>
              <a:rPr lang="en-NZ" sz="2400" dirty="0">
                <a:solidFill>
                  <a:schemeClr val="accent1">
                    <a:lumMod val="50000"/>
                  </a:schemeClr>
                </a:solidFill>
              </a:rPr>
              <a:t>from the rest of the </a:t>
            </a: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company due to “them and us” culture and lack of knowledge bout wider organisational issues</a:t>
            </a: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NZ" sz="2400" dirty="0" smtClean="0">
                <a:solidFill>
                  <a:srgbClr val="FF0000"/>
                </a:solidFill>
              </a:rPr>
              <a:t>What experiential learning opportunities would you seek to provide?</a:t>
            </a:r>
            <a:endParaRPr lang="en-NZ" sz="24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N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We Did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502"/>
            <a:ext cx="8596668" cy="50814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Dale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400" dirty="0" smtClean="0">
                <a:solidFill>
                  <a:srgbClr val="FF0000"/>
                </a:solidFill>
              </a:rPr>
              <a:t>Senior </a:t>
            </a:r>
            <a:r>
              <a:rPr lang="en-NZ" sz="2400" dirty="0">
                <a:solidFill>
                  <a:srgbClr val="FF0000"/>
                </a:solidFill>
              </a:rPr>
              <a:t>Business </a:t>
            </a:r>
            <a:r>
              <a:rPr lang="en-NZ" sz="2400" dirty="0" smtClean="0">
                <a:solidFill>
                  <a:srgbClr val="FF0000"/>
                </a:solidFill>
              </a:rPr>
              <a:t>Analyst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Now </a:t>
            </a:r>
            <a:r>
              <a:rPr lang="en-NZ" sz="2400" dirty="0">
                <a:solidFill>
                  <a:schemeClr val="accent3">
                    <a:lumMod val="50000"/>
                  </a:schemeClr>
                </a:solidFill>
              </a:rPr>
              <a:t>Head of Project Support and Business </a:t>
            </a: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Improvement and identified as potential next </a:t>
            </a: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Group financial Controller or CFO</a:t>
            </a: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NZ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NZ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Angie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400" dirty="0" smtClean="0">
                <a:solidFill>
                  <a:srgbClr val="FF0000"/>
                </a:solidFill>
              </a:rPr>
              <a:t>Manager Organisation Development and Business Improvement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Now Senior Manager People Strategy and Processes and identified as potentially my replacement.</a:t>
            </a:r>
          </a:p>
        </p:txBody>
      </p:sp>
    </p:spTree>
    <p:extLst>
      <p:ext uri="{BB962C8B-B14F-4D97-AF65-F5344CB8AC3E}">
        <p14:creationId xmlns:p14="http://schemas.microsoft.com/office/powerpoint/2010/main" val="20174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We Did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502"/>
            <a:ext cx="8596668" cy="50814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</a:rPr>
              <a:t>Jon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400" dirty="0" smtClean="0">
                <a:solidFill>
                  <a:srgbClr val="FF0000"/>
                </a:solidFill>
              </a:rPr>
              <a:t>Senior </a:t>
            </a:r>
            <a:r>
              <a:rPr lang="en-NZ" sz="2400" dirty="0">
                <a:solidFill>
                  <a:srgbClr val="FF0000"/>
                </a:solidFill>
              </a:rPr>
              <a:t>Manager ER and Organisational </a:t>
            </a:r>
            <a:r>
              <a:rPr lang="en-NZ" sz="2400" dirty="0" smtClean="0">
                <a:solidFill>
                  <a:srgbClr val="FF0000"/>
                </a:solidFill>
              </a:rPr>
              <a:t>Change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Now identified as potential next COO.</a:t>
            </a:r>
            <a:endParaRPr lang="en-NZ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NZ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It Took - People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502"/>
            <a:ext cx="8596668" cy="5081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Changing </a:t>
            </a:r>
            <a:r>
              <a:rPr lang="en-NZ" sz="2800" dirty="0" err="1" smtClean="0">
                <a:solidFill>
                  <a:schemeClr val="accent1">
                    <a:lumMod val="50000"/>
                  </a:schemeClr>
                </a:solidFill>
              </a:rPr>
              <a:t>mindsets</a:t>
            </a: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 within organisation about difference between potential and past performance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Establishing credibility and trust at both the organisational and individual level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Honest but focussed conversations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Commitment to </a:t>
            </a:r>
            <a:r>
              <a:rPr lang="en-NZ" sz="2800" dirty="0" err="1" smtClean="0">
                <a:solidFill>
                  <a:schemeClr val="accent1">
                    <a:lumMod val="50000"/>
                  </a:schemeClr>
                </a:solidFill>
              </a:rPr>
              <a:t>fastrack</a:t>
            </a: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 development – meaning h</a:t>
            </a:r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igh level of support at outset</a:t>
            </a:r>
            <a:endParaRPr lang="en-NZ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What It Took – Logistics and Practicalities</a:t>
            </a:r>
            <a:b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502"/>
            <a:ext cx="8596668" cy="5081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Support from the Top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Identifying suitable development roles.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Robust succession planning and talent identification.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Careful and thoughtful communication.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L&amp;D, HR and management working together seamlessly.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NZ" sz="2800" dirty="0">
                <a:solidFill>
                  <a:srgbClr val="FF0000"/>
                </a:solidFill>
              </a:rPr>
              <a:t>Commitment to </a:t>
            </a:r>
            <a:r>
              <a:rPr lang="en-NZ" sz="2800" dirty="0" err="1" smtClean="0">
                <a:solidFill>
                  <a:srgbClr val="FF0000"/>
                </a:solidFill>
              </a:rPr>
              <a:t>actioning</a:t>
            </a:r>
            <a:r>
              <a:rPr lang="en-NZ" sz="2800" dirty="0" smtClean="0">
                <a:solidFill>
                  <a:srgbClr val="FF0000"/>
                </a:solidFill>
              </a:rPr>
              <a:t> ‘out </a:t>
            </a:r>
            <a:r>
              <a:rPr lang="en-NZ" sz="2800" dirty="0">
                <a:solidFill>
                  <a:srgbClr val="FF0000"/>
                </a:solidFill>
              </a:rPr>
              <a:t>of the box’ </a:t>
            </a:r>
            <a:r>
              <a:rPr lang="en-NZ" sz="2800" dirty="0" smtClean="0">
                <a:solidFill>
                  <a:srgbClr val="FF0000"/>
                </a:solidFill>
              </a:rPr>
              <a:t>thinking</a:t>
            </a:r>
            <a:r>
              <a:rPr lang="en-NZ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N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6569"/>
            <a:ext cx="8596668" cy="768439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About this Evening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65" y="1275008"/>
            <a:ext cx="8596668" cy="5206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rgbClr val="C00000"/>
                </a:solidFill>
              </a:rPr>
              <a:t>We’ll cover</a:t>
            </a: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Definition &amp; meaning (check your understanding)</a:t>
            </a: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Origins &amp; current thinking </a:t>
            </a: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Case studies</a:t>
            </a: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Practical considerations for development in the 70% category</a:t>
            </a: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Sharing ideas on how you might apply development options in your own organisation.</a:t>
            </a:r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.thumbs.canstockphoto.com/canstock18101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110">
            <a:off x="5229093" y="-131626"/>
            <a:ext cx="3805005" cy="32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>
                    <a:lumMod val="50000"/>
                  </a:schemeClr>
                </a:solidFill>
              </a:rPr>
              <a:t>The Best Formula</a:t>
            </a:r>
            <a:endParaRPr lang="en-N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09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rgbClr val="C00000"/>
                </a:solidFill>
              </a:rPr>
              <a:t>“Best” only has meaning in</a:t>
            </a:r>
            <a:br>
              <a:rPr lang="en-NZ" sz="3200" dirty="0" smtClean="0">
                <a:solidFill>
                  <a:srgbClr val="C00000"/>
                </a:solidFill>
              </a:rPr>
            </a:br>
            <a:r>
              <a:rPr lang="en-NZ" sz="3200" dirty="0" smtClean="0">
                <a:solidFill>
                  <a:srgbClr val="C00000"/>
                </a:solidFill>
              </a:rPr>
              <a:t> terms of the context in which</a:t>
            </a:r>
            <a:br>
              <a:rPr lang="en-NZ" sz="3200" dirty="0" smtClean="0">
                <a:solidFill>
                  <a:srgbClr val="C00000"/>
                </a:solidFill>
              </a:rPr>
            </a:br>
            <a:r>
              <a:rPr lang="en-NZ" sz="3200" dirty="0" smtClean="0">
                <a:solidFill>
                  <a:srgbClr val="C00000"/>
                </a:solidFill>
              </a:rPr>
              <a:t> you are operating.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Just because it worked for someone else, does not (necessarily) mean it will work for you.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Just because it worked for you before, does not (necessarily) mean it will work for you again.</a:t>
            </a:r>
          </a:p>
          <a:p>
            <a:pPr>
              <a:spcAft>
                <a:spcPts val="12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Courage and the ability to challenge is just as relevant to L&amp;D professionals as it is for managers.</a:t>
            </a:r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accent2">
                    <a:lumMod val="75000"/>
                  </a:schemeClr>
                </a:solidFill>
              </a:rPr>
              <a:t>Key Takeaways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8031"/>
            <a:ext cx="8596668" cy="48438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>
                <a:solidFill>
                  <a:srgbClr val="FF0000"/>
                </a:solidFill>
              </a:rPr>
              <a:t>70:20:10 is a useful rule of thumb, not a dogma.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Each </a:t>
            </a: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category is </a:t>
            </a: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important and correct if done in the right context - none is better or worse.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>
                <a:solidFill>
                  <a:srgbClr val="FF0000"/>
                </a:solidFill>
              </a:rPr>
              <a:t>Facilitation is key to each type of learning experience – but it looks different for each type.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Logistically facilitating the 70% is harder and requires high levels of organisational</a:t>
            </a:r>
            <a:b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commitment.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>
                <a:solidFill>
                  <a:srgbClr val="FF0000"/>
                </a:solidFill>
              </a:rPr>
              <a:t>A good L&amp;D function supports all sources but will </a:t>
            </a:r>
            <a:r>
              <a:rPr lang="en-NZ" sz="2800" dirty="0" smtClean="0">
                <a:solidFill>
                  <a:srgbClr val="FF0000"/>
                </a:solidFill>
              </a:rPr>
              <a:t>probably be </a:t>
            </a:r>
            <a:r>
              <a:rPr lang="en-NZ" sz="2800" dirty="0" smtClean="0">
                <a:solidFill>
                  <a:srgbClr val="FF0000"/>
                </a:solidFill>
              </a:rPr>
              <a:t>more active for the 10:20 than the </a:t>
            </a:r>
            <a:r>
              <a:rPr lang="en-NZ" sz="2800" dirty="0" smtClean="0">
                <a:solidFill>
                  <a:srgbClr val="FF0000"/>
                </a:solidFill>
              </a:rPr>
              <a:t>70 – but still has a place to play </a:t>
            </a:r>
            <a:r>
              <a:rPr lang="en-NZ" sz="2800" smtClean="0">
                <a:solidFill>
                  <a:srgbClr val="FF0000"/>
                </a:solidFill>
              </a:rPr>
              <a:t>in the 70.</a:t>
            </a:r>
            <a:endParaRPr lang="en-NZ" sz="28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Diane Edwards FNZATD FHRINZ FIMNZ FFIN</a:t>
            </a:r>
            <a:b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89" y="1511945"/>
            <a:ext cx="2983578" cy="4484226"/>
          </a:xfrm>
          <a:prstGeom prst="rect">
            <a:avLst/>
          </a:prstGeom>
          <a:effectLst>
            <a:reflection blurRad="889000" stA="45000" endPos="65000" dist="50800" dir="5400000" sy="-100000" algn="bl" rotWithShape="0"/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382707" y="2409014"/>
            <a:ext cx="41953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edwardsd@poal.co.nz</a:t>
            </a:r>
          </a:p>
          <a:p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021 123 2540</a:t>
            </a:r>
          </a:p>
          <a:p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09 348 5234</a:t>
            </a:r>
          </a:p>
          <a:p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800" dirty="0" smtClean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en-NZ" sz="2800" dirty="0" err="1" smtClean="0">
                <a:solidFill>
                  <a:schemeClr val="accent1">
                    <a:lumMod val="50000"/>
                  </a:schemeClr>
                </a:solidFill>
              </a:rPr>
              <a:t>didikiwi</a:t>
            </a:r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800" dirty="0" smtClean="0">
                <a:solidFill>
                  <a:srgbClr val="FF0000"/>
                </a:solidFill>
              </a:rPr>
              <a:t>di-doodle.blogspot.co.nz</a:t>
            </a:r>
            <a:endParaRPr lang="en-N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The 70:20:10 Model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4531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sz="3500" dirty="0" smtClean="0">
                <a:solidFill>
                  <a:srgbClr val="FF0000"/>
                </a:solidFill>
              </a:rPr>
              <a:t>The most effective leadership development happens when is it structured like this:</a:t>
            </a:r>
          </a:p>
          <a:p>
            <a:pPr marL="0" indent="0">
              <a:buNone/>
            </a:pPr>
            <a:endParaRPr lang="en-N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NZ" sz="4300" dirty="0" smtClean="0">
                <a:solidFill>
                  <a:schemeClr val="accent6">
                    <a:lumMod val="50000"/>
                  </a:schemeClr>
                </a:solidFill>
              </a:rPr>
              <a:t>10%</a:t>
            </a:r>
            <a:r>
              <a:rPr lang="en-NZ" sz="3000" dirty="0" smtClean="0">
                <a:solidFill>
                  <a:schemeClr val="accent1">
                    <a:lumMod val="50000"/>
                  </a:schemeClr>
                </a:solidFill>
              </a:rPr>
              <a:t>		Structured learning</a:t>
            </a:r>
          </a:p>
          <a:p>
            <a:pPr marL="0" indent="0">
              <a:buNone/>
            </a:pPr>
            <a:endParaRPr lang="en-NZ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95350" indent="-895350">
              <a:buNone/>
            </a:pPr>
            <a:r>
              <a:rPr lang="en-NZ" sz="4300" dirty="0" smtClean="0">
                <a:solidFill>
                  <a:schemeClr val="accent6">
                    <a:lumMod val="50000"/>
                  </a:schemeClr>
                </a:solidFill>
              </a:rPr>
              <a:t>20%</a:t>
            </a:r>
            <a:r>
              <a:rPr lang="en-NZ" sz="3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NZ" sz="3000" dirty="0" smtClean="0">
                <a:solidFill>
                  <a:schemeClr val="accent1">
                    <a:lumMod val="50000"/>
                  </a:schemeClr>
                </a:solidFill>
              </a:rPr>
              <a:t>		Developmental relationships</a:t>
            </a:r>
          </a:p>
          <a:p>
            <a:pPr marL="0" indent="0">
              <a:buNone/>
            </a:pPr>
            <a:endParaRPr lang="en-NZ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95350" indent="-895350">
              <a:buNone/>
            </a:pPr>
            <a:r>
              <a:rPr lang="en-NZ" sz="4700" dirty="0" smtClean="0">
                <a:solidFill>
                  <a:schemeClr val="accent6">
                    <a:lumMod val="50000"/>
                  </a:schemeClr>
                </a:solidFill>
              </a:rPr>
              <a:t>70%</a:t>
            </a:r>
            <a:r>
              <a:rPr lang="en-NZ" sz="3000" dirty="0" smtClean="0">
                <a:solidFill>
                  <a:schemeClr val="accent1">
                    <a:lumMod val="50000"/>
                  </a:schemeClr>
                </a:solidFill>
              </a:rPr>
              <a:t>			Experiential learning</a:t>
            </a:r>
          </a:p>
          <a:p>
            <a:pPr marL="0" indent="0" algn="r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04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9" y="1019030"/>
            <a:ext cx="3697273" cy="36972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Origin and background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74738" lvl="1" indent="-617538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Created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the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1980s</a:t>
            </a:r>
          </a:p>
          <a:p>
            <a:pPr marL="1074738" lvl="1" indent="-617538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Center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 Creative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Leadership</a:t>
            </a:r>
          </a:p>
          <a:p>
            <a:pPr marL="1074738" lvl="1" indent="-617538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Morgan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McCall,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Michael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M. Lombardo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Robert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Eichinger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74738" lvl="1" indent="-617538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Initial focus was finding the optimal developmental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experiences of successful managers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Origin and background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m.thumbs.canstockphoto.com/canstock194143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26" y="0"/>
            <a:ext cx="2571544" cy="25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lvl="1" indent="-71120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Intended as a rule of thumb not a prescription.</a:t>
            </a:r>
          </a:p>
          <a:p>
            <a:pPr marL="1168400" lvl="1" indent="-71120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 recent times has come to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represent learning at all levels not just leadership.</a:t>
            </a:r>
          </a:p>
          <a:p>
            <a:pPr marL="1168400" lvl="1" indent="-71120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Has been challenged recently with the rise of on-line and social learning.</a:t>
            </a:r>
          </a:p>
          <a:p>
            <a:pPr marL="1168400" lvl="1" indent="-71120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BUT… serves as useful reminder of importance of paying attention to different sources of learning!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215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6569"/>
            <a:ext cx="8596668" cy="768439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Check Your Understanding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65" y="1275008"/>
            <a:ext cx="8596668" cy="5206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rgbClr val="C00000"/>
                </a:solidFill>
              </a:rPr>
              <a:t>Which category do these fall into?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Workshop on communication skills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Moving to a job with new responsibilities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A health and safety e-learning module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Coaching to develop assertiveness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Seminar on career development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Peer group discussion</a:t>
            </a: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On-line special interest group</a:t>
            </a:r>
            <a:endParaRPr lang="en-NZ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Action learning</a:t>
            </a:r>
            <a:endParaRPr lang="en-NZ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NZ" sz="2600" dirty="0" smtClean="0">
                <a:solidFill>
                  <a:schemeClr val="accent1">
                    <a:lumMod val="50000"/>
                  </a:schemeClr>
                </a:solidFill>
              </a:rPr>
              <a:t>This presentation</a:t>
            </a:r>
          </a:p>
          <a:p>
            <a:endParaRPr lang="en-N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N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58" y="2022530"/>
            <a:ext cx="3872229" cy="4835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751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405354"/>
            <a:ext cx="5550794" cy="3954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815" y="1982534"/>
            <a:ext cx="3373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Structured Learning</a:t>
            </a:r>
            <a:br>
              <a:rPr lang="en-NZ" sz="2800" dirty="0" smtClean="0"/>
            </a:br>
            <a:r>
              <a:rPr lang="en-NZ" sz="2800" dirty="0" smtClean="0"/>
              <a:t>(10%)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7" y="3820865"/>
            <a:ext cx="2340864" cy="166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57" y="5105371"/>
            <a:ext cx="2340864" cy="166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50" y="3642089"/>
            <a:ext cx="2340864" cy="166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73" y="5053570"/>
            <a:ext cx="2340864" cy="166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778" y="4422433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Workshops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873140" y="5614309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Instructional</a:t>
            </a:r>
            <a:br>
              <a:rPr lang="en-NZ" dirty="0" smtClean="0"/>
            </a:br>
            <a:r>
              <a:rPr lang="en-NZ" dirty="0" smtClean="0"/>
              <a:t>E-learning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7460420" y="4207206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Planned learning</a:t>
            </a:r>
          </a:p>
          <a:p>
            <a:pPr algn="ctr"/>
            <a:r>
              <a:rPr lang="en-NZ" dirty="0" smtClean="0"/>
              <a:t>activities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5905025" y="5562508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Lectures &amp;</a:t>
            </a:r>
            <a:br>
              <a:rPr lang="en-NZ" dirty="0" smtClean="0"/>
            </a:br>
            <a:r>
              <a:rPr lang="en-NZ" dirty="0" smtClean="0"/>
              <a:t>seminars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09" y="3292516"/>
            <a:ext cx="857250" cy="85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5" y="4143215"/>
            <a:ext cx="857250" cy="857250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8" y="4274016"/>
            <a:ext cx="666167" cy="666167"/>
          </a:xfrm>
          <a:prstGeom prst="rect">
            <a:avLst/>
          </a:prstGeom>
          <a:scene3d>
            <a:camera prst="orthographicFront">
              <a:rot lat="0" lon="0" rev="390000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6" y="2883223"/>
            <a:ext cx="857250" cy="857250"/>
          </a:xfrm>
          <a:prstGeom prst="rect">
            <a:avLst/>
          </a:prstGeom>
          <a:scene3d>
            <a:camera prst="orthographicFront">
              <a:rot lat="0" lon="19799989" rev="4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72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405354"/>
            <a:ext cx="5550794" cy="3954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136" y="1982534"/>
            <a:ext cx="4812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Developmental Relationships</a:t>
            </a:r>
            <a:br>
              <a:rPr lang="en-NZ" sz="2800" dirty="0" smtClean="0"/>
            </a:br>
            <a:r>
              <a:rPr lang="en-NZ" sz="2800" dirty="0" smtClean="0"/>
              <a:t>(20%)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7" y="3820865"/>
            <a:ext cx="2340864" cy="166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57" y="5105371"/>
            <a:ext cx="2340864" cy="166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50" y="3642089"/>
            <a:ext cx="2340864" cy="166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73" y="5053570"/>
            <a:ext cx="2340864" cy="166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778" y="4422433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Coaching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728193" y="5752809"/>
            <a:ext cx="17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Social Learning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7812707" y="423776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Mentoring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5680606" y="564846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Action learning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09" y="3292516"/>
            <a:ext cx="857250" cy="85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5" y="4143215"/>
            <a:ext cx="857250" cy="857250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8" y="4274016"/>
            <a:ext cx="666167" cy="666167"/>
          </a:xfrm>
          <a:prstGeom prst="rect">
            <a:avLst/>
          </a:prstGeom>
          <a:scene3d>
            <a:camera prst="orthographicFront">
              <a:rot lat="0" lon="0" rev="390000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6" y="2883223"/>
            <a:ext cx="857250" cy="857250"/>
          </a:xfrm>
          <a:prstGeom prst="rect">
            <a:avLst/>
          </a:prstGeom>
          <a:scene3d>
            <a:camera prst="orthographicFront">
              <a:rot lat="0" lon="19799989" rev="4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14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405354"/>
            <a:ext cx="5550794" cy="3954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394" y="1982534"/>
            <a:ext cx="3611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Experiential Learning</a:t>
            </a:r>
            <a:br>
              <a:rPr lang="en-NZ" sz="2800" dirty="0" smtClean="0"/>
            </a:br>
            <a:r>
              <a:rPr lang="en-NZ" sz="2800" dirty="0" smtClean="0"/>
              <a:t>(70%)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7" y="3820865"/>
            <a:ext cx="2340864" cy="166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57" y="5105371"/>
            <a:ext cx="2340864" cy="166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82" y="3631203"/>
            <a:ext cx="2340864" cy="166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73" y="5053570"/>
            <a:ext cx="2340864" cy="166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778" y="4262174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New</a:t>
            </a:r>
          </a:p>
          <a:p>
            <a:pPr algn="ctr"/>
            <a:r>
              <a:rPr lang="en-NZ" dirty="0" smtClean="0"/>
              <a:t>challenges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796663" y="5595455"/>
            <a:ext cx="14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Stretch</a:t>
            </a:r>
            <a:br>
              <a:rPr lang="en-NZ" dirty="0" smtClean="0"/>
            </a:br>
            <a:r>
              <a:rPr lang="en-NZ" dirty="0" smtClean="0"/>
              <a:t>Assignments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7591314" y="4110582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Genuine</a:t>
            </a:r>
            <a:br>
              <a:rPr lang="en-NZ" dirty="0" smtClean="0"/>
            </a:br>
            <a:r>
              <a:rPr lang="en-NZ" dirty="0" smtClean="0"/>
              <a:t>accountability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5890598" y="5543654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Variety of</a:t>
            </a:r>
            <a:br>
              <a:rPr lang="en-NZ" dirty="0" smtClean="0"/>
            </a:br>
            <a:r>
              <a:rPr lang="en-NZ" dirty="0" smtClean="0"/>
              <a:t>experience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09" y="3292516"/>
            <a:ext cx="857250" cy="85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5" y="4143215"/>
            <a:ext cx="857250" cy="857250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8" y="4274016"/>
            <a:ext cx="666167" cy="666167"/>
          </a:xfrm>
          <a:prstGeom prst="rect">
            <a:avLst/>
          </a:prstGeom>
          <a:scene3d>
            <a:camera prst="orthographicFront">
              <a:rot lat="0" lon="0" rev="390000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6" y="2883223"/>
            <a:ext cx="857250" cy="857250"/>
          </a:xfrm>
          <a:prstGeom prst="rect">
            <a:avLst/>
          </a:prstGeom>
          <a:scene3d>
            <a:camera prst="orthographicFront">
              <a:rot lat="0" lon="19799989" rev="4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867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4564</TotalTime>
  <Words>717</Words>
  <Application>Microsoft Office PowerPoint</Application>
  <PresentationFormat>Widescreen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70: 20: 10</vt:lpstr>
      <vt:lpstr>About this Evening</vt:lpstr>
      <vt:lpstr>The 70:20:10 Model</vt:lpstr>
      <vt:lpstr>Origin and background</vt:lpstr>
      <vt:lpstr>Origin and background</vt:lpstr>
      <vt:lpstr>Check Your Understanding</vt:lpstr>
      <vt:lpstr>PowerPoint Presentation</vt:lpstr>
      <vt:lpstr>PowerPoint Presentation</vt:lpstr>
      <vt:lpstr>PowerPoint Presentation</vt:lpstr>
      <vt:lpstr>The detractors</vt:lpstr>
      <vt:lpstr>Place of the L&amp;D Professional</vt:lpstr>
      <vt:lpstr>Ports of Auckland Context</vt:lpstr>
      <vt:lpstr>What Would You Do</vt:lpstr>
      <vt:lpstr>What Would You Do</vt:lpstr>
      <vt:lpstr>What Would You Do</vt:lpstr>
      <vt:lpstr>What We Did</vt:lpstr>
      <vt:lpstr>What We Did</vt:lpstr>
      <vt:lpstr>What It Took - People</vt:lpstr>
      <vt:lpstr>What It Took – Logistics and Practicalities </vt:lpstr>
      <vt:lpstr>The Best Formula</vt:lpstr>
      <vt:lpstr>Key Takeaways</vt:lpstr>
      <vt:lpstr>Diane Edwards FNZATD FHRINZ FIMNZ FFIN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HR To Strategy</dc:title>
  <dc:creator>DJ Edwards</dc:creator>
  <cp:lastModifiedBy>Diane Edwards</cp:lastModifiedBy>
  <cp:revision>96</cp:revision>
  <dcterms:created xsi:type="dcterms:W3CDTF">2015-09-19T03:06:23Z</dcterms:created>
  <dcterms:modified xsi:type="dcterms:W3CDTF">2016-04-22T22:44:13Z</dcterms:modified>
</cp:coreProperties>
</file>