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6" r:id="rId2"/>
    <p:sldId id="286" r:id="rId3"/>
    <p:sldId id="257" r:id="rId4"/>
    <p:sldId id="272" r:id="rId5"/>
    <p:sldId id="258" r:id="rId6"/>
    <p:sldId id="259" r:id="rId7"/>
    <p:sldId id="260" r:id="rId8"/>
    <p:sldId id="280" r:id="rId9"/>
    <p:sldId id="288" r:id="rId10"/>
    <p:sldId id="261" r:id="rId11"/>
    <p:sldId id="263" r:id="rId12"/>
    <p:sldId id="262" r:id="rId13"/>
    <p:sldId id="264" r:id="rId14"/>
    <p:sldId id="265" r:id="rId15"/>
    <p:sldId id="266" r:id="rId16"/>
    <p:sldId id="267" r:id="rId17"/>
    <p:sldId id="268" r:id="rId18"/>
    <p:sldId id="269" r:id="rId19"/>
    <p:sldId id="270" r:id="rId20"/>
    <p:sldId id="271" r:id="rId21"/>
    <p:sldId id="273" r:id="rId22"/>
    <p:sldId id="274" r:id="rId23"/>
    <p:sldId id="275" r:id="rId24"/>
    <p:sldId id="276" r:id="rId25"/>
    <p:sldId id="277" r:id="rId26"/>
    <p:sldId id="278" r:id="rId27"/>
    <p:sldId id="279" r:id="rId28"/>
    <p:sldId id="281" r:id="rId29"/>
    <p:sldId id="282" r:id="rId30"/>
    <p:sldId id="283" r:id="rId31"/>
    <p:sldId id="284" r:id="rId32"/>
    <p:sldId id="287" r:id="rId3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A728848-1D6B-4E9A-B350-F93783BA62D0}" type="datetimeFigureOut">
              <a:rPr lang="en-US" smtClean="0"/>
              <a:t>3/26/2015</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8373D9C6-DB2D-4CEF-A767-4294F492F01F}" type="slidenum">
              <a:rPr lang="en-US" smtClean="0"/>
              <a:t>‹#›</a:t>
            </a:fld>
            <a:endParaRPr lang="en-US"/>
          </a:p>
        </p:txBody>
      </p:sp>
    </p:spTree>
    <p:extLst>
      <p:ext uri="{BB962C8B-B14F-4D97-AF65-F5344CB8AC3E}">
        <p14:creationId xmlns:p14="http://schemas.microsoft.com/office/powerpoint/2010/main" val="39473963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78680B-170F-4479-8DEC-8763A87345BF}"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361308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8680B-170F-4479-8DEC-8763A87345BF}"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206468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8680B-170F-4479-8DEC-8763A87345BF}"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2481797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8680B-170F-4479-8DEC-8763A87345BF}"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55981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78680B-170F-4479-8DEC-8763A87345BF}"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160086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78680B-170F-4479-8DEC-8763A87345BF}"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38842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78680B-170F-4479-8DEC-8763A87345BF}" type="datetimeFigureOut">
              <a:rPr lang="en-US" smtClean="0"/>
              <a:t>3/26/2015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504297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78680B-170F-4479-8DEC-8763A87345BF}" type="datetimeFigureOut">
              <a:rPr lang="en-US" smtClean="0"/>
              <a:t>3/26/2015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2745325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8680B-170F-4479-8DEC-8763A87345BF}" type="datetimeFigureOut">
              <a:rPr lang="en-US" smtClean="0"/>
              <a:t>3/26/2015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130121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8680B-170F-4479-8DEC-8763A87345BF}"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318086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8680B-170F-4479-8DEC-8763A87345BF}"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F7FE0-54E4-4825-A8CC-7FEADF2687BD}" type="slidenum">
              <a:rPr lang="en-US" smtClean="0"/>
              <a:t>‹#›</a:t>
            </a:fld>
            <a:endParaRPr lang="en-US"/>
          </a:p>
        </p:txBody>
      </p:sp>
    </p:spTree>
    <p:extLst>
      <p:ext uri="{BB962C8B-B14F-4D97-AF65-F5344CB8AC3E}">
        <p14:creationId xmlns:p14="http://schemas.microsoft.com/office/powerpoint/2010/main" val="245236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8680B-170F-4479-8DEC-8763A87345BF}" type="datetimeFigureOut">
              <a:rPr lang="en-US" smtClean="0"/>
              <a:t>3/26/2015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F7FE0-54E4-4825-A8CC-7FEADF2687BD}" type="slidenum">
              <a:rPr lang="en-US" smtClean="0"/>
              <a:t>‹#›</a:t>
            </a:fld>
            <a:endParaRPr lang="en-US"/>
          </a:p>
        </p:txBody>
      </p:sp>
    </p:spTree>
    <p:extLst>
      <p:ext uri="{BB962C8B-B14F-4D97-AF65-F5344CB8AC3E}">
        <p14:creationId xmlns:p14="http://schemas.microsoft.com/office/powerpoint/2010/main" val="4076282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enquiries@topachieverssalestraining.co.nz" TargetMode="External"/><Relationship Id="rId2" Type="http://schemas.openxmlformats.org/officeDocument/2006/relationships/hyperlink" Target="http://www.topachieverssalestraining.co.n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NZATD</a:t>
            </a:r>
            <a:endParaRPr lang="en-US" dirty="0"/>
          </a:p>
        </p:txBody>
      </p:sp>
      <p:sp>
        <p:nvSpPr>
          <p:cNvPr id="3" name="Subtitle 2"/>
          <p:cNvSpPr>
            <a:spLocks noGrp="1"/>
          </p:cNvSpPr>
          <p:nvPr>
            <p:ph type="subTitle" idx="1"/>
          </p:nvPr>
        </p:nvSpPr>
        <p:spPr/>
        <p:txBody>
          <a:bodyPr/>
          <a:lstStyle/>
          <a:p>
            <a:r>
              <a:rPr lang="en-US" dirty="0" smtClean="0"/>
              <a:t>PROVING THE VALUE IN TRAINING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4800600"/>
            <a:ext cx="1524000" cy="914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9115" y="665163"/>
            <a:ext cx="4262908" cy="1743186"/>
          </a:xfrm>
          <a:prstGeom prst="rect">
            <a:avLst/>
          </a:prstGeom>
        </p:spPr>
      </p:pic>
    </p:spTree>
    <p:extLst>
      <p:ext uri="{BB962C8B-B14F-4D97-AF65-F5344CB8AC3E}">
        <p14:creationId xmlns:p14="http://schemas.microsoft.com/office/powerpoint/2010/main" val="2589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a value on training</a:t>
            </a:r>
            <a:endParaRPr lang="en-US" dirty="0"/>
          </a:p>
        </p:txBody>
      </p:sp>
      <p:sp>
        <p:nvSpPr>
          <p:cNvPr id="3" name="Content Placeholder 2"/>
          <p:cNvSpPr>
            <a:spLocks noGrp="1"/>
          </p:cNvSpPr>
          <p:nvPr>
            <p:ph idx="1"/>
          </p:nvPr>
        </p:nvSpPr>
        <p:spPr/>
        <p:txBody>
          <a:bodyPr>
            <a:normAutofit fontScale="92500"/>
          </a:bodyPr>
          <a:lstStyle/>
          <a:p>
            <a:r>
              <a:rPr lang="en-US" dirty="0" err="1" smtClean="0"/>
              <a:t>Mckinsey</a:t>
            </a:r>
            <a:r>
              <a:rPr lang="en-US" dirty="0" smtClean="0"/>
              <a:t> &amp; Company </a:t>
            </a:r>
          </a:p>
          <a:p>
            <a:r>
              <a:rPr lang="en-US" dirty="0" smtClean="0"/>
              <a:t>Most companies do training and spend significant sums rolling out training</a:t>
            </a:r>
          </a:p>
          <a:p>
            <a:r>
              <a:rPr lang="en-US" dirty="0" smtClean="0"/>
              <a:t>don’t have any idea whether they are getting any business value from training</a:t>
            </a:r>
          </a:p>
          <a:p>
            <a:r>
              <a:rPr lang="en-US" dirty="0" smtClean="0"/>
              <a:t>train staff  in areas such as leadership, communications, performance management, or lean operations</a:t>
            </a:r>
          </a:p>
          <a:p>
            <a:r>
              <a:rPr lang="en-US" dirty="0" smtClean="0"/>
              <a:t>typically measure training impact by conducting surveys of attendees or counting how many employees complete courses rather than assessing whether employees learned anything that improved business performance.</a:t>
            </a:r>
            <a:endParaRPr lang="en-US" dirty="0"/>
          </a:p>
        </p:txBody>
      </p:sp>
    </p:spTree>
    <p:extLst>
      <p:ext uri="{BB962C8B-B14F-4D97-AF65-F5344CB8AC3E}">
        <p14:creationId xmlns:p14="http://schemas.microsoft.com/office/powerpoint/2010/main" val="189249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GFC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Companies no longer have money to spare</a:t>
            </a:r>
          </a:p>
          <a:p>
            <a:r>
              <a:rPr lang="en-US" dirty="0" smtClean="0"/>
              <a:t>Building capabilities is a top ten priority for an organization</a:t>
            </a:r>
          </a:p>
          <a:p>
            <a:r>
              <a:rPr lang="en-US" dirty="0" smtClean="0"/>
              <a:t>Only a quarter of organizations say their programs are effective at improving performance</a:t>
            </a:r>
          </a:p>
          <a:p>
            <a:r>
              <a:rPr lang="en-US" dirty="0" smtClean="0"/>
              <a:t>Only 8% track the program return on investment</a:t>
            </a:r>
          </a:p>
          <a:p>
            <a:r>
              <a:rPr lang="en-US" dirty="0" smtClean="0"/>
              <a:t>They did a case study on Boys &amp; Girls Clubs in the US</a:t>
            </a:r>
          </a:p>
          <a:p>
            <a:r>
              <a:rPr lang="en-US" dirty="0" smtClean="0"/>
              <a:t>BGCA is one of the largest not for profits in the US. It is the umbrella for more an 1 100 local organizations and 4000 club locations, providing safe places for young people to learn and participate in athletic and life skill programs. </a:t>
            </a:r>
          </a:p>
          <a:p>
            <a:r>
              <a:rPr lang="en-US" dirty="0" smtClean="0"/>
              <a:t>The 1100 local organizations manage their own resource development, strategic planning, programming and fund raising.</a:t>
            </a:r>
            <a:endParaRPr lang="en-US" dirty="0"/>
          </a:p>
        </p:txBody>
      </p:sp>
    </p:spTree>
    <p:extLst>
      <p:ext uri="{BB962C8B-B14F-4D97-AF65-F5344CB8AC3E}">
        <p14:creationId xmlns:p14="http://schemas.microsoft.com/office/powerpoint/2010/main" val="287165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Boys &amp; Girls Clubs in the USA</a:t>
            </a:r>
            <a:endParaRPr lang="en-US" dirty="0"/>
          </a:p>
        </p:txBody>
      </p:sp>
      <p:sp>
        <p:nvSpPr>
          <p:cNvPr id="3" name="Content Placeholder 2"/>
          <p:cNvSpPr>
            <a:spLocks noGrp="1"/>
          </p:cNvSpPr>
          <p:nvPr>
            <p:ph idx="1"/>
          </p:nvPr>
        </p:nvSpPr>
        <p:spPr/>
        <p:txBody>
          <a:bodyPr/>
          <a:lstStyle/>
          <a:p>
            <a:r>
              <a:rPr lang="en-US" dirty="0" smtClean="0"/>
              <a:t>They had a common problem – lack of capabilities in a core area – leadership and a lack of funds to build those capabilities.</a:t>
            </a:r>
          </a:p>
          <a:p>
            <a:r>
              <a:rPr lang="en-US" dirty="0" smtClean="0"/>
              <a:t>Donors were far more interested in financing programs directly aimed at children rather than overheads, </a:t>
            </a:r>
            <a:r>
              <a:rPr lang="en-US" dirty="0" err="1" smtClean="0"/>
              <a:t>eg</a:t>
            </a:r>
            <a:r>
              <a:rPr lang="en-US" dirty="0" smtClean="0"/>
              <a:t> training.</a:t>
            </a:r>
          </a:p>
          <a:p>
            <a:r>
              <a:rPr lang="en-US" dirty="0" smtClean="0"/>
              <a:t>Therefore making it imperative for BGCA to prove performance impact of training it undertook.</a:t>
            </a:r>
          </a:p>
          <a:p>
            <a:r>
              <a:rPr lang="en-US" dirty="0" smtClean="0"/>
              <a:t>They had committed to ongoing growth of more groups and succession planning as a result of an aging workforce.</a:t>
            </a:r>
            <a:endParaRPr lang="en-US" dirty="0"/>
          </a:p>
        </p:txBody>
      </p:sp>
    </p:spTree>
    <p:extLst>
      <p:ext uri="{BB962C8B-B14F-4D97-AF65-F5344CB8AC3E}">
        <p14:creationId xmlns:p14="http://schemas.microsoft.com/office/powerpoint/2010/main" val="573708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Facing a shortage of leadership capabilities</a:t>
            </a:r>
          </a:p>
          <a:p>
            <a:r>
              <a:rPr lang="en-US" dirty="0" smtClean="0"/>
              <a:t>And a wave of retirements from an aging workforce</a:t>
            </a:r>
          </a:p>
          <a:p>
            <a:r>
              <a:rPr lang="en-US" dirty="0" smtClean="0"/>
              <a:t>Used a capability model appraising nearly 50 aspects of leadership</a:t>
            </a:r>
          </a:p>
          <a:p>
            <a:r>
              <a:rPr lang="en-US" dirty="0" smtClean="0"/>
              <a:t>Undertook </a:t>
            </a:r>
            <a:r>
              <a:rPr lang="en-US" dirty="0" smtClean="0"/>
              <a:t>a 360 degree assessment of every local leader</a:t>
            </a:r>
          </a:p>
          <a:p>
            <a:r>
              <a:rPr lang="en-US" dirty="0" smtClean="0"/>
              <a:t>Regression analysis helped correlate each aspect of leadership with local organizational performance on measures </a:t>
            </a:r>
            <a:r>
              <a:rPr lang="en-US" dirty="0" err="1" smtClean="0"/>
              <a:t>ie</a:t>
            </a:r>
            <a:r>
              <a:rPr lang="en-US" dirty="0" smtClean="0"/>
              <a:t> growth in membership and funds raised</a:t>
            </a:r>
          </a:p>
          <a:p>
            <a:r>
              <a:rPr lang="en-US" dirty="0" smtClean="0"/>
              <a:t>The outcomes were disproportionate to performance: leader’s ability to build an effective board, find and </a:t>
            </a:r>
            <a:r>
              <a:rPr lang="en-US" dirty="0" smtClean="0"/>
              <a:t>pursue </a:t>
            </a:r>
            <a:r>
              <a:rPr lang="en-US" dirty="0" smtClean="0"/>
              <a:t>effective revenue-development strategies, use investor’s mindset toward programs and resource development, and lead with personal tenacity and persistence.</a:t>
            </a:r>
          </a:p>
        </p:txBody>
      </p:sp>
    </p:spTree>
    <p:extLst>
      <p:ext uri="{BB962C8B-B14F-4D97-AF65-F5344CB8AC3E}">
        <p14:creationId xmlns:p14="http://schemas.microsoft.com/office/powerpoint/2010/main" val="1381317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pPr marL="0" indent="0">
              <a:buNone/>
            </a:pPr>
            <a:r>
              <a:rPr lang="en-US" dirty="0" smtClean="0"/>
              <a:t>    BGCA built training program around four subjects. </a:t>
            </a:r>
          </a:p>
          <a:p>
            <a:r>
              <a:rPr lang="en-US" dirty="0" smtClean="0"/>
              <a:t>Training involved intensive classroom work and a project chosen by each local team.</a:t>
            </a:r>
          </a:p>
          <a:p>
            <a:r>
              <a:rPr lang="en-US" dirty="0" smtClean="0"/>
              <a:t>They compared pre and post training results benchmarking against similar </a:t>
            </a:r>
            <a:r>
              <a:rPr lang="en-US" dirty="0" smtClean="0"/>
              <a:t>organizations </a:t>
            </a:r>
            <a:r>
              <a:rPr lang="en-US" dirty="0" smtClean="0"/>
              <a:t>and found an increase of 350 000 new members, $100 million in annual incremental revenue, and generated a fourfold return on the programs costs.</a:t>
            </a:r>
          </a:p>
          <a:p>
            <a:r>
              <a:rPr lang="en-US" dirty="0" smtClean="0"/>
              <a:t>Through Changing measurements and controls</a:t>
            </a:r>
            <a:endParaRPr lang="en-US" dirty="0"/>
          </a:p>
        </p:txBody>
      </p:sp>
    </p:spTree>
    <p:extLst>
      <p:ext uri="{BB962C8B-B14F-4D97-AF65-F5344CB8AC3E}">
        <p14:creationId xmlns:p14="http://schemas.microsoft.com/office/powerpoint/2010/main" val="244464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values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are your core values – (courage, integrity, honesty, responsibility, accountability, justice, openness/transparency, self-respect, humility and are they translatable in the company and all we do.</a:t>
            </a:r>
          </a:p>
          <a:p>
            <a:r>
              <a:rPr lang="en-US" dirty="0" smtClean="0"/>
              <a:t>Excellence in all we do </a:t>
            </a:r>
          </a:p>
          <a:p>
            <a:r>
              <a:rPr lang="en-US" dirty="0" smtClean="0"/>
              <a:t>How do they align with your clients, staff and management core values</a:t>
            </a:r>
          </a:p>
          <a:p>
            <a:r>
              <a:rPr lang="en-US" dirty="0" smtClean="0"/>
              <a:t>Strategic business strategy</a:t>
            </a:r>
          </a:p>
          <a:p>
            <a:r>
              <a:rPr lang="en-US" dirty="0" smtClean="0"/>
              <a:t>Code of conduct</a:t>
            </a:r>
          </a:p>
          <a:p>
            <a:r>
              <a:rPr lang="en-US" dirty="0" smtClean="0"/>
              <a:t>Culture</a:t>
            </a:r>
          </a:p>
          <a:p>
            <a:r>
              <a:rPr lang="en-US" dirty="0" smtClean="0"/>
              <a:t>What are the expectations?</a:t>
            </a:r>
          </a:p>
          <a:p>
            <a:r>
              <a:rPr lang="en-US" dirty="0" smtClean="0"/>
              <a:t>How do you value your people</a:t>
            </a:r>
          </a:p>
          <a:p>
            <a:r>
              <a:rPr lang="en-US" dirty="0" smtClean="0"/>
              <a:t>How are you going to measure success –Follow up</a:t>
            </a:r>
            <a:endParaRPr lang="en-US" dirty="0"/>
          </a:p>
        </p:txBody>
      </p:sp>
    </p:spTree>
    <p:extLst>
      <p:ext uri="{BB962C8B-B14F-4D97-AF65-F5344CB8AC3E}">
        <p14:creationId xmlns:p14="http://schemas.microsoft.com/office/powerpoint/2010/main" val="4158387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Value Equation</a:t>
            </a:r>
            <a:endParaRPr lang="en-US" dirty="0"/>
          </a:p>
        </p:txBody>
      </p:sp>
      <p:sp>
        <p:nvSpPr>
          <p:cNvPr id="3" name="Content Placeholder 2"/>
          <p:cNvSpPr>
            <a:spLocks noGrp="1"/>
          </p:cNvSpPr>
          <p:nvPr>
            <p:ph idx="1"/>
          </p:nvPr>
        </p:nvSpPr>
        <p:spPr/>
        <p:txBody>
          <a:bodyPr/>
          <a:lstStyle/>
          <a:p>
            <a:pPr lvl="3"/>
            <a:endParaRPr lang="en-US" dirty="0" smtClean="0"/>
          </a:p>
          <a:p>
            <a:pPr lvl="3"/>
            <a:endParaRPr lang="en-US" dirty="0"/>
          </a:p>
          <a:p>
            <a:pPr lvl="3"/>
            <a:endParaRPr lang="en-US" dirty="0" smtClean="0"/>
          </a:p>
          <a:p>
            <a:pPr lvl="3"/>
            <a:endParaRPr lang="en-US" dirty="0"/>
          </a:p>
          <a:p>
            <a:pPr lvl="3"/>
            <a:endParaRPr lang="en-US" dirty="0" smtClean="0"/>
          </a:p>
          <a:p>
            <a:pPr lvl="3"/>
            <a:r>
              <a:rPr lang="en-US" dirty="0" smtClean="0"/>
              <a:t>Value = Benefits – Cost</a:t>
            </a:r>
          </a:p>
          <a:p>
            <a:pPr lvl="3"/>
            <a:r>
              <a:rPr lang="en-US" dirty="0" smtClean="0"/>
              <a:t>WIIFM</a:t>
            </a:r>
            <a:endParaRPr lang="en-US" dirty="0"/>
          </a:p>
        </p:txBody>
      </p:sp>
    </p:spTree>
    <p:extLst>
      <p:ext uri="{BB962C8B-B14F-4D97-AF65-F5344CB8AC3E}">
        <p14:creationId xmlns:p14="http://schemas.microsoft.com/office/powerpoint/2010/main" val="2786766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Value of Training – Perception is Reality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Donald Kirkpatrick – Most popular model of training evaluation</a:t>
            </a:r>
          </a:p>
          <a:p>
            <a:pPr marL="0" indent="0">
              <a:buNone/>
            </a:pPr>
            <a:r>
              <a:rPr lang="en-US" dirty="0" smtClean="0"/>
              <a:t>Says training can be evaluated at four levels</a:t>
            </a:r>
          </a:p>
          <a:p>
            <a:pPr marL="514350" indent="-514350">
              <a:buAutoNum type="arabicPeriod"/>
            </a:pPr>
            <a:r>
              <a:rPr lang="en-US" dirty="0" smtClean="0"/>
              <a:t>Reaction</a:t>
            </a:r>
          </a:p>
          <a:p>
            <a:pPr marL="514350" indent="-514350">
              <a:buAutoNum type="arabicPeriod"/>
            </a:pPr>
            <a:r>
              <a:rPr lang="en-US" dirty="0" smtClean="0"/>
              <a:t>Learning</a:t>
            </a:r>
          </a:p>
          <a:p>
            <a:pPr marL="514350" indent="-514350">
              <a:buAutoNum type="arabicPeriod"/>
            </a:pPr>
            <a:r>
              <a:rPr lang="en-US" dirty="0" smtClean="0"/>
              <a:t>Behavior</a:t>
            </a:r>
          </a:p>
          <a:p>
            <a:pPr marL="514350" indent="-514350">
              <a:buAutoNum type="arabicPeriod"/>
            </a:pPr>
            <a:r>
              <a:rPr lang="en-US" dirty="0" smtClean="0"/>
              <a:t>Results</a:t>
            </a:r>
          </a:p>
          <a:p>
            <a:pPr marL="514350" indent="-514350">
              <a:buAutoNum type="arabicPeriod"/>
            </a:pPr>
            <a:r>
              <a:rPr lang="en-US" dirty="0" smtClean="0"/>
              <a:t>Levels 1 reaction and 2 learning could be relatively easier to measure</a:t>
            </a:r>
          </a:p>
          <a:p>
            <a:pPr marL="514350" indent="-514350">
              <a:buAutoNum type="arabicPeriod"/>
            </a:pPr>
            <a:r>
              <a:rPr lang="en-US" dirty="0" smtClean="0"/>
              <a:t>Level 3 and 4 being more difficult to measure</a:t>
            </a:r>
          </a:p>
          <a:p>
            <a:pPr marL="514350" indent="-514350">
              <a:buAutoNum type="arabicPeriod"/>
            </a:pPr>
            <a:r>
              <a:rPr lang="en-US" dirty="0" smtClean="0"/>
              <a:t>Level 5 – ROI  covers dollar value, volumes, percentages, growth </a:t>
            </a:r>
            <a:r>
              <a:rPr lang="en-US" dirty="0" err="1" smtClean="0"/>
              <a:t>etc</a:t>
            </a:r>
            <a:endParaRPr lang="en-US" dirty="0"/>
          </a:p>
        </p:txBody>
      </p:sp>
    </p:spTree>
    <p:extLst>
      <p:ext uri="{BB962C8B-B14F-4D97-AF65-F5344CB8AC3E}">
        <p14:creationId xmlns:p14="http://schemas.microsoft.com/office/powerpoint/2010/main" val="2062510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the learner – I need the learning to reflect training as a valuable input in my professional/career growth</a:t>
            </a:r>
          </a:p>
          <a:p>
            <a:r>
              <a:rPr lang="en-US" dirty="0" smtClean="0"/>
              <a:t>How far do I think the training can help me – my own perception of the value of training</a:t>
            </a:r>
          </a:p>
          <a:p>
            <a:r>
              <a:rPr lang="en-US" dirty="0" err="1" smtClean="0"/>
              <a:t>Eg</a:t>
            </a:r>
            <a:r>
              <a:rPr lang="en-US" dirty="0" smtClean="0"/>
              <a:t> what percentage can the training improve my performance after applying the training on the job</a:t>
            </a:r>
          </a:p>
          <a:p>
            <a:r>
              <a:rPr lang="en-US" dirty="0" smtClean="0"/>
              <a:t>Learners can be asked to evaluate the perceived value of the new processes</a:t>
            </a:r>
          </a:p>
          <a:p>
            <a:r>
              <a:rPr lang="en-US" dirty="0" smtClean="0"/>
              <a:t>The organization is able to establish the value of training, higher perceived value of the new processes, which is half the job of applying new processes by the learning community – the department or level of management.</a:t>
            </a:r>
            <a:endParaRPr lang="en-US" dirty="0"/>
          </a:p>
        </p:txBody>
      </p:sp>
    </p:spTree>
    <p:extLst>
      <p:ext uri="{BB962C8B-B14F-4D97-AF65-F5344CB8AC3E}">
        <p14:creationId xmlns:p14="http://schemas.microsoft.com/office/powerpoint/2010/main" val="2557525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Identifying and evaluating the value of training from the learners perspective will go a long way in establishing the real value of training.</a:t>
            </a:r>
          </a:p>
          <a:p>
            <a:r>
              <a:rPr lang="en-US" dirty="0" smtClean="0"/>
              <a:t>Perception is more subtle that figures with zeros, but the power is far greater</a:t>
            </a:r>
          </a:p>
          <a:p>
            <a:r>
              <a:rPr lang="en-US" dirty="0" smtClean="0"/>
              <a:t>PERCEPTION IS REALITY! </a:t>
            </a:r>
            <a:r>
              <a:rPr lang="en-US" dirty="0" smtClean="0"/>
              <a:t>Their reality </a:t>
            </a:r>
            <a:r>
              <a:rPr lang="en-US" dirty="0" smtClean="0"/>
              <a:t>is their </a:t>
            </a:r>
            <a:r>
              <a:rPr lang="en-US" dirty="0" smtClean="0"/>
              <a:t>truth whether they are right or wrong</a:t>
            </a:r>
            <a:endParaRPr lang="en-US" dirty="0"/>
          </a:p>
        </p:txBody>
      </p:sp>
    </p:spTree>
    <p:extLst>
      <p:ext uri="{BB962C8B-B14F-4D97-AF65-F5344CB8AC3E}">
        <p14:creationId xmlns:p14="http://schemas.microsoft.com/office/powerpoint/2010/main" val="828885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This is you</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3375" y="2048669"/>
            <a:ext cx="3905250" cy="3905250"/>
          </a:xfrm>
        </p:spPr>
      </p:pic>
    </p:spTree>
    <p:extLst>
      <p:ext uri="{BB962C8B-B14F-4D97-AF65-F5344CB8AC3E}">
        <p14:creationId xmlns:p14="http://schemas.microsoft.com/office/powerpoint/2010/main" val="453032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Value from Training - ROI</a:t>
            </a:r>
            <a:endParaRPr lang="en-US" dirty="0"/>
          </a:p>
        </p:txBody>
      </p:sp>
      <p:sp>
        <p:nvSpPr>
          <p:cNvPr id="3" name="Content Placeholder 2"/>
          <p:cNvSpPr>
            <a:spLocks noGrp="1"/>
          </p:cNvSpPr>
          <p:nvPr>
            <p:ph idx="1"/>
          </p:nvPr>
        </p:nvSpPr>
        <p:spPr/>
        <p:txBody>
          <a:bodyPr>
            <a:normAutofit lnSpcReduction="10000"/>
          </a:bodyPr>
          <a:lstStyle/>
          <a:p>
            <a:r>
              <a:rPr lang="en-US" dirty="0" smtClean="0"/>
              <a:t>Potential benefits from training are lost because supports required for the application of learning are absent.</a:t>
            </a:r>
          </a:p>
          <a:p>
            <a:r>
              <a:rPr lang="en-US" dirty="0" smtClean="0"/>
              <a:t>There is no magic silver bullet</a:t>
            </a:r>
          </a:p>
          <a:p>
            <a:r>
              <a:rPr lang="en-US" dirty="0" smtClean="0"/>
              <a:t>3 phases of training</a:t>
            </a:r>
          </a:p>
          <a:p>
            <a:r>
              <a:rPr lang="en-US" dirty="0" smtClean="0"/>
              <a:t>1. training that adds value tends to be integrated with other management systems </a:t>
            </a:r>
            <a:r>
              <a:rPr lang="en-US" dirty="0" err="1" smtClean="0"/>
              <a:t>ie</a:t>
            </a:r>
            <a:r>
              <a:rPr lang="en-US" dirty="0" smtClean="0"/>
              <a:t>. Training decisions and actions carried out with reference to performance management systems, strategic planning processes and career development initiatives. Should be planned and deliberately and clearly aligned to workplace outcomes. When training is used as a reward, or no clear goals, very little positive impact.</a:t>
            </a:r>
            <a:endParaRPr lang="en-US" dirty="0"/>
          </a:p>
        </p:txBody>
      </p:sp>
    </p:spTree>
    <p:extLst>
      <p:ext uri="{BB962C8B-B14F-4D97-AF65-F5344CB8AC3E}">
        <p14:creationId xmlns:p14="http://schemas.microsoft.com/office/powerpoint/2010/main" val="4093665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from training -ROI</a:t>
            </a:r>
            <a:endParaRPr lang="en-US" dirty="0"/>
          </a:p>
        </p:txBody>
      </p:sp>
      <p:sp>
        <p:nvSpPr>
          <p:cNvPr id="3" name="Content Placeholder 2"/>
          <p:cNvSpPr>
            <a:spLocks noGrp="1"/>
          </p:cNvSpPr>
          <p:nvPr>
            <p:ph idx="1"/>
          </p:nvPr>
        </p:nvSpPr>
        <p:spPr/>
        <p:txBody>
          <a:bodyPr>
            <a:normAutofit lnSpcReduction="10000"/>
          </a:bodyPr>
          <a:lstStyle/>
          <a:p>
            <a:r>
              <a:rPr lang="en-US" dirty="0" smtClean="0"/>
              <a:t>Secondly training that adds value actually has 3 components</a:t>
            </a:r>
          </a:p>
          <a:p>
            <a:r>
              <a:rPr lang="en-US" dirty="0" smtClean="0"/>
              <a:t>1. Training component - what does this look like – classroom, online, buddy system</a:t>
            </a:r>
          </a:p>
          <a:p>
            <a:r>
              <a:rPr lang="en-US" dirty="0" smtClean="0"/>
              <a:t>2. Training occurs</a:t>
            </a:r>
          </a:p>
          <a:p>
            <a:r>
              <a:rPr lang="en-US" dirty="0" smtClean="0"/>
              <a:t>3. Third component – follow up – reinforcement for learner to implement learnings as a result of the training.</a:t>
            </a:r>
          </a:p>
          <a:p>
            <a:r>
              <a:rPr lang="en-US" dirty="0" smtClean="0"/>
              <a:t>Value from training requires integration, planning, follow up and infrastructure and </a:t>
            </a:r>
            <a:endParaRPr lang="en-US" dirty="0"/>
          </a:p>
          <a:p>
            <a:r>
              <a:rPr lang="en-US" dirty="0" smtClean="0"/>
              <a:t>Is a shared responsibility on the part of the attendee, manager and trainer (create conditions under which training will add value)</a:t>
            </a:r>
            <a:endParaRPr lang="en-US" dirty="0"/>
          </a:p>
        </p:txBody>
      </p:sp>
    </p:spTree>
    <p:extLst>
      <p:ext uri="{BB962C8B-B14F-4D97-AF65-F5344CB8AC3E}">
        <p14:creationId xmlns:p14="http://schemas.microsoft.com/office/powerpoint/2010/main" val="327446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added actions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Identify development needs – use your performance management system and your strategic planning processes to integrate HR development with the needs of the organization and the individual this will likely be the value add.</a:t>
            </a:r>
          </a:p>
          <a:p>
            <a:r>
              <a:rPr lang="en-US" dirty="0" smtClean="0"/>
              <a:t>Contract with attendees – informal process to define your expectations and those of the training attendees.</a:t>
            </a:r>
          </a:p>
          <a:p>
            <a:r>
              <a:rPr lang="en-US" dirty="0" smtClean="0"/>
              <a:t>This contract should include – your expectation around how the attendee will apply the learnings.</a:t>
            </a:r>
          </a:p>
          <a:p>
            <a:r>
              <a:rPr lang="en-US" dirty="0" smtClean="0"/>
              <a:t>Expectations on how the trainee will share learnings with other members of the organization</a:t>
            </a:r>
          </a:p>
          <a:p>
            <a:r>
              <a:rPr lang="en-US" dirty="0" smtClean="0"/>
              <a:t>What the trainee needs from you so that the learning can be applied.</a:t>
            </a:r>
          </a:p>
          <a:p>
            <a:r>
              <a:rPr lang="en-US" dirty="0" smtClean="0"/>
              <a:t>When you will meet with the attendee to debrief the training and how it can be applied in the workplace </a:t>
            </a:r>
          </a:p>
        </p:txBody>
      </p:sp>
    </p:spTree>
    <p:extLst>
      <p:ext uri="{BB962C8B-B14F-4D97-AF65-F5344CB8AC3E}">
        <p14:creationId xmlns:p14="http://schemas.microsoft.com/office/powerpoint/2010/main" val="4166234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I always ask what the learning is and translation to application.</a:t>
            </a:r>
          </a:p>
          <a:p>
            <a:r>
              <a:rPr lang="en-US" dirty="0" smtClean="0"/>
              <a:t>Training adds value when it is the solution to the problem. </a:t>
            </a:r>
          </a:p>
          <a:p>
            <a:r>
              <a:rPr lang="en-US" dirty="0" smtClean="0"/>
              <a:t>Remember training helps people to learn skills but less effective at changing attitudes</a:t>
            </a:r>
          </a:p>
          <a:p>
            <a:r>
              <a:rPr lang="en-US" dirty="0" smtClean="0"/>
              <a:t>Frustration and ineffectiveness of the training is often around managers not being engaged in the training process before and after which leads to frustration and wasted resources.</a:t>
            </a:r>
          </a:p>
          <a:p>
            <a:r>
              <a:rPr lang="en-US" dirty="0" smtClean="0"/>
              <a:t>Remove all barriers to successful implementation of learnings.</a:t>
            </a:r>
          </a:p>
          <a:p>
            <a:endParaRPr lang="en-US" dirty="0"/>
          </a:p>
        </p:txBody>
      </p:sp>
    </p:spTree>
    <p:extLst>
      <p:ext uri="{BB962C8B-B14F-4D97-AF65-F5344CB8AC3E}">
        <p14:creationId xmlns:p14="http://schemas.microsoft.com/office/powerpoint/2010/main" val="783936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and Mentoring</a:t>
            </a:r>
            <a:endParaRPr lang="en-US" dirty="0"/>
          </a:p>
        </p:txBody>
      </p:sp>
      <p:sp>
        <p:nvSpPr>
          <p:cNvPr id="3" name="Content Placeholder 2"/>
          <p:cNvSpPr>
            <a:spLocks noGrp="1"/>
          </p:cNvSpPr>
          <p:nvPr>
            <p:ph idx="1"/>
          </p:nvPr>
        </p:nvSpPr>
        <p:spPr/>
        <p:txBody>
          <a:bodyPr/>
          <a:lstStyle/>
          <a:p>
            <a:r>
              <a:rPr lang="en-US" dirty="0" smtClean="0"/>
              <a:t>Who does the coaching</a:t>
            </a:r>
          </a:p>
          <a:p>
            <a:r>
              <a:rPr lang="en-US" dirty="0" smtClean="0"/>
              <a:t>Who does the mentoring – is this an outside person, it is you the trainer and would you mentor management or the team members</a:t>
            </a:r>
          </a:p>
          <a:p>
            <a:endParaRPr lang="en-US" dirty="0"/>
          </a:p>
        </p:txBody>
      </p:sp>
    </p:spTree>
    <p:extLst>
      <p:ext uri="{BB962C8B-B14F-4D97-AF65-F5344CB8AC3E}">
        <p14:creationId xmlns:p14="http://schemas.microsoft.com/office/powerpoint/2010/main" val="2703303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Invisible Boundaries of Global Training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global trends are towards e learning platforms, conferencing and other such virtual learning.</a:t>
            </a:r>
          </a:p>
          <a:p>
            <a:r>
              <a:rPr lang="en-US" dirty="0" smtClean="0"/>
              <a:t>The classroom of the future (already happening in Finland and going to be rolled out globally) is one where individual subjects will be abandoned and replaced by specific trending subjects in that particular field.</a:t>
            </a:r>
          </a:p>
          <a:p>
            <a:r>
              <a:rPr lang="en-US" dirty="0" smtClean="0"/>
              <a:t>A global team I worked with French and Americans The Americans complained the French were always late and disorganized and chaotic, a Team of Indians joined the group and complained that the French were rigid and so focused on punctuality that they were not able to adapt as things changed.</a:t>
            </a:r>
          </a:p>
          <a:p>
            <a:r>
              <a:rPr lang="en-US" dirty="0" smtClean="0"/>
              <a:t>We probably need to look more beyond describing what a culture is like to understanding how cultures perceive one another based on their relative differences to achieve great learnings across the global company </a:t>
            </a:r>
            <a:r>
              <a:rPr lang="en-US" dirty="0" err="1" smtClean="0"/>
              <a:t>ie</a:t>
            </a:r>
            <a:r>
              <a:rPr lang="en-US" dirty="0" smtClean="0"/>
              <a:t> cultural competence – multi cultural awareness of differences, applications, </a:t>
            </a:r>
          </a:p>
          <a:p>
            <a:r>
              <a:rPr lang="en-US" dirty="0" smtClean="0"/>
              <a:t>learning styles and preferences, way training is seen and perceived by the individual</a:t>
            </a:r>
          </a:p>
          <a:p>
            <a:endParaRPr lang="en-US" dirty="0" smtClean="0"/>
          </a:p>
          <a:p>
            <a:endParaRPr lang="en-US" dirty="0" smtClean="0"/>
          </a:p>
        </p:txBody>
      </p:sp>
    </p:spTree>
    <p:extLst>
      <p:ext uri="{BB962C8B-B14F-4D97-AF65-F5344CB8AC3E}">
        <p14:creationId xmlns:p14="http://schemas.microsoft.com/office/powerpoint/2010/main" val="4053024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engagement</a:t>
            </a:r>
            <a:endParaRPr lang="en-US" dirty="0"/>
          </a:p>
        </p:txBody>
      </p:sp>
      <p:sp>
        <p:nvSpPr>
          <p:cNvPr id="3" name="Content Placeholder 2"/>
          <p:cNvSpPr>
            <a:spLocks noGrp="1"/>
          </p:cNvSpPr>
          <p:nvPr>
            <p:ph idx="1"/>
          </p:nvPr>
        </p:nvSpPr>
        <p:spPr/>
        <p:txBody>
          <a:bodyPr/>
          <a:lstStyle/>
          <a:p>
            <a:r>
              <a:rPr lang="en-US" dirty="0" smtClean="0"/>
              <a:t>Subtle differences in communication patterns and complex variations from one country to another</a:t>
            </a:r>
          </a:p>
          <a:p>
            <a:r>
              <a:rPr lang="en-US" dirty="0" smtClean="0"/>
              <a:t>When best to speak or stay quiet, the role of the leader, and constructive types of feedback – lead to demotivated employees and a frustrated workforce if you get it wrong.</a:t>
            </a:r>
          </a:p>
          <a:p>
            <a:r>
              <a:rPr lang="en-US" dirty="0" smtClean="0"/>
              <a:t>If you get it wrong globally you could have everyone disengaged.</a:t>
            </a:r>
          </a:p>
          <a:p>
            <a:r>
              <a:rPr lang="en-US" dirty="0" smtClean="0"/>
              <a:t>Not a one stop shop but taking each ethnic group and cultures into account to meet their needs.</a:t>
            </a:r>
            <a:endParaRPr lang="en-US" dirty="0"/>
          </a:p>
        </p:txBody>
      </p:sp>
    </p:spTree>
    <p:extLst>
      <p:ext uri="{BB962C8B-B14F-4D97-AF65-F5344CB8AC3E}">
        <p14:creationId xmlns:p14="http://schemas.microsoft.com/office/powerpoint/2010/main" val="112977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Extraordinary leadership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Dreams - people follow a leader who directs them to a desirable objective – when people buy into your dreams they buy into your leadership –give them a vision</a:t>
            </a:r>
          </a:p>
          <a:p>
            <a:r>
              <a:rPr lang="en-US" dirty="0" smtClean="0"/>
              <a:t>Rewards people follow a leader who directs them to a desirable objective, give them a rewards</a:t>
            </a:r>
          </a:p>
          <a:p>
            <a:r>
              <a:rPr lang="en-US" dirty="0" smtClean="0"/>
              <a:t>Credibility – people follow a leader when they have confidence in his or her plans- and a credible plan to reach those objectives you believe in your people and so they believe in you</a:t>
            </a:r>
          </a:p>
          <a:p>
            <a:r>
              <a:rPr lang="en-US" dirty="0" smtClean="0"/>
              <a:t>Communication – people follow  a leader who effectively communicates his/her plan to reach the objective</a:t>
            </a:r>
          </a:p>
          <a:p>
            <a:r>
              <a:rPr lang="en-US" dirty="0" smtClean="0"/>
              <a:t>Accountability gives them responsibility to help reach the objective – leader must know the contribution of followers to accomplish the objective</a:t>
            </a:r>
          </a:p>
          <a:p>
            <a:r>
              <a:rPr lang="en-US" dirty="0" smtClean="0"/>
              <a:t>Motivation – compelling reasons to reach the objective – help them to accomplish the objective</a:t>
            </a:r>
            <a:endParaRPr lang="en-US" dirty="0"/>
          </a:p>
        </p:txBody>
      </p:sp>
    </p:spTree>
    <p:extLst>
      <p:ext uri="{BB962C8B-B14F-4D97-AF65-F5344CB8AC3E}">
        <p14:creationId xmlns:p14="http://schemas.microsoft.com/office/powerpoint/2010/main" val="3052278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Problem solving – follow a leader who gives solutions to problems that hinder them from reaching the objective. The more barriers that frustrate your followers, the less likely they are to reach the goal</a:t>
            </a:r>
          </a:p>
          <a:p>
            <a:r>
              <a:rPr lang="en-US" dirty="0" smtClean="0"/>
              <a:t>Decision making – we follow a leader who gives answers to the decisions involving our objectives, good decisions are made on good information, bad decisions on bad information and lucky decisions on no information.</a:t>
            </a:r>
            <a:endParaRPr lang="en-US" dirty="0"/>
          </a:p>
        </p:txBody>
      </p:sp>
    </p:spTree>
    <p:extLst>
      <p:ext uri="{BB962C8B-B14F-4D97-AF65-F5344CB8AC3E}">
        <p14:creationId xmlns:p14="http://schemas.microsoft.com/office/powerpoint/2010/main" val="3392085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Embrace </a:t>
            </a:r>
            <a:r>
              <a:rPr lang="en-US" dirty="0" smtClean="0"/>
              <a:t>Awkwardness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Us thinkers and doers who work on the challenges of these companies, sometimes have difficulties around discussing some of the more prickly issues around training, Learning and Development, change management and Organizational Development whether we are a member of the organization or a contractor.</a:t>
            </a:r>
          </a:p>
          <a:p>
            <a:pPr marL="0" indent="0">
              <a:buNone/>
            </a:pPr>
            <a:r>
              <a:rPr lang="en-US" dirty="0" smtClean="0"/>
              <a:t>We discuss most material things, engage with diverse stakeholders, develop ambitious goals, with the intent of nudging decisions in the right directions.</a:t>
            </a:r>
          </a:p>
          <a:p>
            <a:pPr marL="0" indent="0">
              <a:buNone/>
            </a:pPr>
            <a:r>
              <a:rPr lang="en-US" dirty="0" smtClean="0"/>
              <a:t>But very rarely come right out and say. Enough already. If significant talent and money is not directed towards addressing the challenge and adapting we are not going to make it.</a:t>
            </a:r>
          </a:p>
          <a:p>
            <a:pPr marL="0" indent="0">
              <a:buNone/>
            </a:pPr>
            <a:endParaRPr lang="en-US" dirty="0"/>
          </a:p>
        </p:txBody>
      </p:sp>
    </p:spTree>
    <p:extLst>
      <p:ext uri="{BB962C8B-B14F-4D97-AF65-F5344CB8AC3E}">
        <p14:creationId xmlns:p14="http://schemas.microsoft.com/office/powerpoint/2010/main" val="2035374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425004"/>
            <a:ext cx="10515600" cy="862883"/>
          </a:xfrm>
        </p:spPr>
        <p:txBody>
          <a:bodyPr>
            <a:normAutofit fontScale="90000"/>
          </a:bodyPr>
          <a:lstStyle/>
          <a:p>
            <a:r>
              <a:rPr lang="en-US" dirty="0" smtClean="0"/>
              <a:t>Point of Difference</a:t>
            </a:r>
            <a:endParaRPr lang="en-US" dirty="0"/>
          </a:p>
        </p:txBody>
      </p:sp>
      <p:sp>
        <p:nvSpPr>
          <p:cNvPr id="3" name="Text Placeholder 2"/>
          <p:cNvSpPr>
            <a:spLocks noGrp="1"/>
          </p:cNvSpPr>
          <p:nvPr>
            <p:ph type="body" idx="1"/>
          </p:nvPr>
        </p:nvSpPr>
        <p:spPr>
          <a:xfrm>
            <a:off x="831850" y="1609859"/>
            <a:ext cx="10515600" cy="4675031"/>
          </a:xfrm>
        </p:spPr>
        <p:txBody>
          <a:bodyPr/>
          <a:lstStyle/>
          <a:p>
            <a:r>
              <a:rPr lang="en-US" dirty="0" smtClean="0"/>
              <a:t>What is your point of difference?</a:t>
            </a:r>
          </a:p>
          <a:p>
            <a:r>
              <a:rPr lang="en-US" dirty="0" smtClean="0"/>
              <a:t>How do you stand out? How are you different and how do you do training differently that will give you your new training gig or keep your company having a strategic advantage over competitors in the marketplace.</a:t>
            </a:r>
          </a:p>
          <a:p>
            <a:r>
              <a:rPr lang="en-US" dirty="0" smtClean="0"/>
              <a:t>What is your strategic advantage?</a:t>
            </a:r>
            <a:endParaRPr lang="en-US" dirty="0"/>
          </a:p>
        </p:txBody>
      </p:sp>
    </p:spTree>
    <p:extLst>
      <p:ext uri="{BB962C8B-B14F-4D97-AF65-F5344CB8AC3E}">
        <p14:creationId xmlns:p14="http://schemas.microsoft.com/office/powerpoint/2010/main" val="2658748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based discussions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And so to guide businesses towards more sustainable business models, or context based goals. We need to say</a:t>
            </a:r>
          </a:p>
          <a:p>
            <a:r>
              <a:rPr lang="en-US" dirty="0" smtClean="0"/>
              <a:t>1. We will be different</a:t>
            </a:r>
          </a:p>
          <a:p>
            <a:r>
              <a:rPr lang="en-US" dirty="0" smtClean="0"/>
              <a:t>It is not optional we cannot alter planetary boundaries – we need to be able to fulfil the needs and wants of the world market today.</a:t>
            </a:r>
          </a:p>
          <a:p>
            <a:r>
              <a:rPr lang="en-US" dirty="0" smtClean="0"/>
              <a:t>If you are not making the future better, you are probably making it worse – how are we enabling a flourishing society within our sector</a:t>
            </a:r>
          </a:p>
          <a:p>
            <a:r>
              <a:rPr lang="en-US" dirty="0" smtClean="0"/>
              <a:t>Profit at the expense of value is not ok – sustainability</a:t>
            </a:r>
          </a:p>
          <a:p>
            <a:r>
              <a:rPr lang="en-US" dirty="0" smtClean="0"/>
              <a:t>It is a much more delightful way to be – the opportunity to be part of something richer and more compelling than the steady grind of todays norms.</a:t>
            </a:r>
          </a:p>
          <a:p>
            <a:endParaRPr lang="en-US" dirty="0"/>
          </a:p>
        </p:txBody>
      </p:sp>
    </p:spTree>
    <p:extLst>
      <p:ext uri="{BB962C8B-B14F-4D97-AF65-F5344CB8AC3E}">
        <p14:creationId xmlns:p14="http://schemas.microsoft.com/office/powerpoint/2010/main" val="2709838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Are we truly able to show value in training</a:t>
            </a:r>
          </a:p>
          <a:p>
            <a:r>
              <a:rPr lang="en-US" dirty="0" smtClean="0"/>
              <a:t>Is it sustainable</a:t>
            </a:r>
          </a:p>
          <a:p>
            <a:r>
              <a:rPr lang="en-US" dirty="0" smtClean="0"/>
              <a:t>Are we making a difference</a:t>
            </a:r>
          </a:p>
          <a:p>
            <a:r>
              <a:rPr lang="en-US" dirty="0" smtClean="0"/>
              <a:t>Are we engaging hearts, minds and </a:t>
            </a:r>
            <a:r>
              <a:rPr lang="en-US" dirty="0" smtClean="0"/>
              <a:t>souls (the People Pyramid)</a:t>
            </a:r>
            <a:endParaRPr lang="en-US" dirty="0" smtClean="0"/>
          </a:p>
          <a:p>
            <a:r>
              <a:rPr lang="en-US" dirty="0" smtClean="0"/>
              <a:t>And engaging in leadership and engaging with  followers</a:t>
            </a:r>
            <a:r>
              <a:rPr lang="en-US" dirty="0" smtClean="0"/>
              <a:t>. </a:t>
            </a:r>
            <a:endParaRPr lang="en-US" dirty="0" smtClean="0"/>
          </a:p>
          <a:p>
            <a:r>
              <a:rPr lang="en-US" dirty="0" smtClean="0"/>
              <a:t>It is my belief that we are – but like everything else – we need to have robust conversations with ourselves, the companies we engage with and the teams that we are training and leading to affect change.</a:t>
            </a:r>
          </a:p>
          <a:p>
            <a:r>
              <a:rPr lang="en-US" dirty="0" smtClean="0"/>
              <a:t>We are the leaders through value in training of our next generation of leaders, movers and shakers. We have the ability to transform the next generation of leaders in business, throughout the business and globally.</a:t>
            </a:r>
            <a:endParaRPr lang="en-US" dirty="0"/>
          </a:p>
        </p:txBody>
      </p:sp>
    </p:spTree>
    <p:extLst>
      <p:ext uri="{BB962C8B-B14F-4D97-AF65-F5344CB8AC3E}">
        <p14:creationId xmlns:p14="http://schemas.microsoft.com/office/powerpoint/2010/main" val="2105276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Achievers Sales Training</a:t>
            </a:r>
            <a:endParaRPr lang="en-US" dirty="0"/>
          </a:p>
        </p:txBody>
      </p:sp>
      <p:sp>
        <p:nvSpPr>
          <p:cNvPr id="3" name="Content Placeholder 2"/>
          <p:cNvSpPr>
            <a:spLocks noGrp="1"/>
          </p:cNvSpPr>
          <p:nvPr>
            <p:ph idx="1"/>
          </p:nvPr>
        </p:nvSpPr>
        <p:spPr/>
        <p:txBody>
          <a:bodyPr/>
          <a:lstStyle/>
          <a:p>
            <a:r>
              <a:rPr lang="en-US" dirty="0" smtClean="0"/>
              <a:t>Jean Barr</a:t>
            </a:r>
          </a:p>
          <a:p>
            <a:r>
              <a:rPr lang="en-US" dirty="0" smtClean="0"/>
              <a:t>CEO</a:t>
            </a:r>
          </a:p>
          <a:p>
            <a:r>
              <a:rPr lang="en-US" dirty="0" smtClean="0"/>
              <a:t>P O Box 38311</a:t>
            </a:r>
          </a:p>
          <a:p>
            <a:r>
              <a:rPr lang="en-US" dirty="0" smtClean="0"/>
              <a:t>Howick 2145</a:t>
            </a:r>
          </a:p>
          <a:p>
            <a:r>
              <a:rPr lang="en-US" dirty="0" smtClean="0"/>
              <a:t>0212171663</a:t>
            </a:r>
          </a:p>
          <a:p>
            <a:r>
              <a:rPr lang="en-US" dirty="0" smtClean="0">
                <a:hlinkClick r:id="rId2"/>
              </a:rPr>
              <a:t>www.topachieverssalestraining.co.nz</a:t>
            </a:r>
            <a:endParaRPr lang="en-US" dirty="0" smtClean="0"/>
          </a:p>
          <a:p>
            <a:r>
              <a:rPr lang="en-US" dirty="0" smtClean="0">
                <a:hlinkClick r:id="rId3"/>
              </a:rPr>
              <a:t>enquiries@topachieverssalestraining.co.nz</a:t>
            </a:r>
            <a:r>
              <a:rPr lang="en-US" dirty="0" smtClean="0"/>
              <a:t> </a:t>
            </a:r>
            <a:endParaRPr lang="en-US" dirty="0"/>
          </a:p>
        </p:txBody>
      </p:sp>
    </p:spTree>
    <p:extLst>
      <p:ext uri="{BB962C8B-B14F-4D97-AF65-F5344CB8AC3E}">
        <p14:creationId xmlns:p14="http://schemas.microsoft.com/office/powerpoint/2010/main" val="290199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155448"/>
            <a:ext cx="7848600" cy="1252728"/>
          </a:xfrm>
        </p:spPr>
        <p:txBody>
          <a:bodyPr/>
          <a:lstStyle/>
          <a:p>
            <a:pPr>
              <a:defRPr/>
            </a:pPr>
            <a:r>
              <a:rPr lang="en-US" dirty="0" smtClean="0">
                <a:solidFill>
                  <a:srgbClr val="FF0000"/>
                </a:solidFill>
              </a:rPr>
              <a:t>PURPLE </a:t>
            </a:r>
            <a:r>
              <a:rPr lang="en-US" dirty="0">
                <a:solidFill>
                  <a:srgbClr val="FF0000"/>
                </a:solidFill>
              </a:rPr>
              <a:t>COW</a:t>
            </a:r>
          </a:p>
        </p:txBody>
      </p:sp>
      <p:pic>
        <p:nvPicPr>
          <p:cNvPr id="8195" name="Picture 3" descr="Purple co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800600" y="2743200"/>
            <a:ext cx="2286000" cy="2286000"/>
          </a:xfrm>
          <a:noFill/>
        </p:spPr>
      </p:pic>
    </p:spTree>
    <p:extLst>
      <p:ext uri="{BB962C8B-B14F-4D97-AF65-F5344CB8AC3E}">
        <p14:creationId xmlns:p14="http://schemas.microsoft.com/office/powerpoint/2010/main" val="1962530101"/>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Passion Pyramid</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descr="https://pbs.twimg.com/media/B-dO2V8CEAA9lY8.jpg: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3921" y="1825625"/>
            <a:ext cx="6295784" cy="486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87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96214"/>
            <a:ext cx="10515600" cy="862885"/>
          </a:xfrm>
        </p:spPr>
        <p:txBody>
          <a:bodyPr>
            <a:normAutofit fontScale="90000"/>
          </a:bodyPr>
          <a:lstStyle/>
          <a:p>
            <a:r>
              <a:rPr lang="en-US" dirty="0" smtClean="0"/>
              <a:t>The Passion Pyramid</a:t>
            </a:r>
            <a:endParaRPr lang="en-US" dirty="0"/>
          </a:p>
        </p:txBody>
      </p:sp>
      <p:sp>
        <p:nvSpPr>
          <p:cNvPr id="3" name="Text Placeholder 2"/>
          <p:cNvSpPr>
            <a:spLocks noGrp="1"/>
          </p:cNvSpPr>
          <p:nvPr>
            <p:ph type="body" idx="1"/>
          </p:nvPr>
        </p:nvSpPr>
        <p:spPr>
          <a:xfrm>
            <a:off x="831850" y="1159099"/>
            <a:ext cx="10515600" cy="5241701"/>
          </a:xfrm>
        </p:spPr>
        <p:txBody>
          <a:bodyPr>
            <a:normAutofit/>
          </a:bodyPr>
          <a:lstStyle/>
          <a:p>
            <a:r>
              <a:rPr lang="en-US" dirty="0" smtClean="0"/>
              <a:t>Every </a:t>
            </a:r>
            <a:r>
              <a:rPr lang="en-US" dirty="0"/>
              <a:t>leader knows their team members who are truly passionate about their work and the organization they work for. </a:t>
            </a:r>
            <a:endParaRPr lang="en-US" dirty="0" smtClean="0"/>
          </a:p>
          <a:p>
            <a:r>
              <a:rPr lang="en-US" dirty="0" smtClean="0"/>
              <a:t>These </a:t>
            </a:r>
            <a:r>
              <a:rPr lang="en-US" dirty="0"/>
              <a:t>employees are focused, committed, and will go to extreme lengths to fulfill their responsibilities every day. If only all team members were like that! Well they can be. People don’t become passionate for no reason. </a:t>
            </a:r>
            <a:endParaRPr lang="en-US" dirty="0" smtClean="0"/>
          </a:p>
          <a:p>
            <a:r>
              <a:rPr lang="en-US" dirty="0" smtClean="0"/>
              <a:t>They </a:t>
            </a:r>
            <a:r>
              <a:rPr lang="en-US" dirty="0"/>
              <a:t>become passionate about doing things that are both emotionally satisfying and that they see as significant, worthwhile or meaningful. In other words, there are some basic human needs that when satisfied can bring out the passion in any individual. </a:t>
            </a:r>
            <a:endParaRPr lang="en-US" dirty="0" smtClean="0"/>
          </a:p>
          <a:p>
            <a:r>
              <a:rPr lang="en-US" dirty="0" smtClean="0"/>
              <a:t>The </a:t>
            </a:r>
            <a:r>
              <a:rPr lang="en-US" dirty="0"/>
              <a:t>Passion Pyramid identifies five human needs that ignite passion, the leadership skills needed to create the conditions to satisfy each need, and then describes the outcome or payoff to the organization for satisfying the need. The Passion Pyramid is the foundation for the Employee Passion Survey, so an understanding of the five levels will help with the interpretation of the report. </a:t>
            </a:r>
          </a:p>
        </p:txBody>
      </p:sp>
    </p:spTree>
    <p:extLst>
      <p:ext uri="{BB962C8B-B14F-4D97-AF65-F5344CB8AC3E}">
        <p14:creationId xmlns:p14="http://schemas.microsoft.com/office/powerpoint/2010/main" val="182428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People Pyramid</a:t>
            </a:r>
            <a:endParaRPr lang="en-US" dirty="0"/>
          </a:p>
        </p:txBody>
      </p:sp>
      <p:pic>
        <p:nvPicPr>
          <p:cNvPr id="1026" name="Picture 2" descr="http://billzipponbusiness.com/wp-content/uploads/2013/08/People-Pyrami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5108" y="1825625"/>
            <a:ext cx="580178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47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D Words</a:t>
            </a:r>
            <a:endParaRPr lang="en-US" dirty="0"/>
          </a:p>
        </p:txBody>
      </p:sp>
      <p:sp>
        <p:nvSpPr>
          <p:cNvPr id="5" name="Content Placeholder 4"/>
          <p:cNvSpPr>
            <a:spLocks noGrp="1"/>
          </p:cNvSpPr>
          <p:nvPr>
            <p:ph idx="1"/>
          </p:nvPr>
        </p:nvSpPr>
        <p:spPr/>
        <p:txBody>
          <a:bodyPr/>
          <a:lstStyle/>
          <a:p>
            <a:r>
              <a:rPr lang="en-US" dirty="0" smtClean="0"/>
              <a:t>If your staff are not engaged and passionate and committed to you then they are dysfunctional, disempowered, depressed, demotivated, disengaged and are absent from work costing the company lots of money. </a:t>
            </a:r>
          </a:p>
          <a:p>
            <a:r>
              <a:rPr lang="en-US" dirty="0" smtClean="0"/>
              <a:t>If staff are disengaged and don’t believe that they are heard and the training does not inspire or motivate them or become part of their vision for themselves, their job possibilities – then they will disengage from the training, not see any value in the training, and then the word that goes out is that you are not a good trainer, which reflects on this job and any others you may want to be a part of.</a:t>
            </a:r>
            <a:endParaRPr lang="en-US" dirty="0"/>
          </a:p>
        </p:txBody>
      </p:sp>
    </p:spTree>
    <p:extLst>
      <p:ext uri="{BB962C8B-B14F-4D97-AF65-F5344CB8AC3E}">
        <p14:creationId xmlns:p14="http://schemas.microsoft.com/office/powerpoint/2010/main" val="2964875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Intended Purpose of Training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Common Benefits of effective training</a:t>
            </a:r>
          </a:p>
          <a:p>
            <a:r>
              <a:rPr lang="en-US" dirty="0" smtClean="0"/>
              <a:t>Productivity enhancing methods individuals use to perform their jobs </a:t>
            </a:r>
          </a:p>
          <a:p>
            <a:r>
              <a:rPr lang="en-US" dirty="0" smtClean="0"/>
              <a:t>Quality</a:t>
            </a:r>
          </a:p>
          <a:p>
            <a:r>
              <a:rPr lang="en-US" dirty="0" smtClean="0"/>
              <a:t>Empowerment – we need to learn soft skills as part of any training </a:t>
            </a:r>
            <a:r>
              <a:rPr lang="en-US" smtClean="0"/>
              <a:t>we undertake.</a:t>
            </a:r>
            <a:endParaRPr lang="en-US" dirty="0" smtClean="0"/>
          </a:p>
          <a:p>
            <a:r>
              <a:rPr lang="en-US" dirty="0" smtClean="0"/>
              <a:t>Alignment</a:t>
            </a:r>
          </a:p>
          <a:p>
            <a:r>
              <a:rPr lang="en-US" dirty="0" smtClean="0"/>
              <a:t>Teamwork</a:t>
            </a:r>
          </a:p>
          <a:p>
            <a:r>
              <a:rPr lang="en-US" dirty="0" smtClean="0"/>
              <a:t>Liability</a:t>
            </a:r>
          </a:p>
          <a:p>
            <a:r>
              <a:rPr lang="en-US" dirty="0" smtClean="0"/>
              <a:t>Risk</a:t>
            </a:r>
          </a:p>
          <a:p>
            <a:r>
              <a:rPr lang="en-US" dirty="0" smtClean="0"/>
              <a:t>Professional development supports employees in gaining a wider perspective in their jobs and personal lives. It helps advancement in careers</a:t>
            </a:r>
          </a:p>
          <a:p>
            <a:r>
              <a:rPr lang="en-US" dirty="0" smtClean="0"/>
              <a:t>Business conduct and social responsibility – we all need to understand our obligations to ourselves, our bosses, and our communities, and behave in a manner which does not compromise ethical behavior. </a:t>
            </a:r>
          </a:p>
        </p:txBody>
      </p:sp>
    </p:spTree>
    <p:extLst>
      <p:ext uri="{BB962C8B-B14F-4D97-AF65-F5344CB8AC3E}">
        <p14:creationId xmlns:p14="http://schemas.microsoft.com/office/powerpoint/2010/main" val="2450958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2475</Words>
  <Application>Microsoft Office PowerPoint</Application>
  <PresentationFormat>Widescreen</PresentationFormat>
  <Paragraphs>174</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NZATD</vt:lpstr>
      <vt:lpstr>This is you</vt:lpstr>
      <vt:lpstr>Point of Difference</vt:lpstr>
      <vt:lpstr>PURPLE COW</vt:lpstr>
      <vt:lpstr>The Passion Pyramid</vt:lpstr>
      <vt:lpstr>The Passion Pyramid</vt:lpstr>
      <vt:lpstr>The People Pyramid</vt:lpstr>
      <vt:lpstr>The D Words</vt:lpstr>
      <vt:lpstr>The Intended Purpose of Training</vt:lpstr>
      <vt:lpstr>Putting a value on training</vt:lpstr>
      <vt:lpstr>Post GFC</vt:lpstr>
      <vt:lpstr>Boys &amp; Girls Clubs in the USA</vt:lpstr>
      <vt:lpstr>So….</vt:lpstr>
      <vt:lpstr>Outcomes</vt:lpstr>
      <vt:lpstr>Core values</vt:lpstr>
      <vt:lpstr>The Value Equation</vt:lpstr>
      <vt:lpstr>The Value of Training – Perception is Reality</vt:lpstr>
      <vt:lpstr>Value</vt:lpstr>
      <vt:lpstr>Cont…</vt:lpstr>
      <vt:lpstr>Getting Value from Training - ROI</vt:lpstr>
      <vt:lpstr>Value from training -ROI</vt:lpstr>
      <vt:lpstr>Value added actions</vt:lpstr>
      <vt:lpstr>Application</vt:lpstr>
      <vt:lpstr>Coaching and Mentoring</vt:lpstr>
      <vt:lpstr>Invisible Boundaries of Global Training</vt:lpstr>
      <vt:lpstr>Global engagement</vt:lpstr>
      <vt:lpstr>Extraordinary leadership</vt:lpstr>
      <vt:lpstr>Leadership cont…</vt:lpstr>
      <vt:lpstr>Embrace Awkwardness</vt:lpstr>
      <vt:lpstr>Value based discussions</vt:lpstr>
      <vt:lpstr>Conclusion</vt:lpstr>
      <vt:lpstr>Top Achievers Sales Training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NZATD</dc:title>
  <dc:creator>Jean Barr</dc:creator>
  <cp:lastModifiedBy>Jean Barr</cp:lastModifiedBy>
  <cp:revision>33</cp:revision>
  <cp:lastPrinted>2015-03-26T02:15:42Z</cp:lastPrinted>
  <dcterms:created xsi:type="dcterms:W3CDTF">2015-03-24T07:43:21Z</dcterms:created>
  <dcterms:modified xsi:type="dcterms:W3CDTF">2015-03-26T02:37:23Z</dcterms:modified>
</cp:coreProperties>
</file>