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440" r:id="rId2"/>
    <p:sldId id="476" r:id="rId3"/>
    <p:sldId id="484" r:id="rId4"/>
    <p:sldId id="480" r:id="rId5"/>
    <p:sldId id="485" r:id="rId6"/>
    <p:sldId id="490" r:id="rId7"/>
    <p:sldId id="486" r:id="rId8"/>
    <p:sldId id="489" r:id="rId9"/>
    <p:sldId id="491" r:id="rId10"/>
    <p:sldId id="493" r:id="rId11"/>
    <p:sldId id="494" r:id="rId12"/>
    <p:sldId id="492" r:id="rId13"/>
    <p:sldId id="48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5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092D8-9B6C-49DF-ADAD-A175541496AD}" type="datetimeFigureOut">
              <a:rPr lang="en-NZ" smtClean="0"/>
              <a:t>8/09/2015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B12D2-C7B2-4C8E-AE4F-CE2FF3BCF6E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0553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38D25-B53C-448F-97BD-F60DFE171BE2}" type="datetimeFigureOut">
              <a:rPr lang="en-NZ" smtClean="0"/>
              <a:t>8/09/2015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A2973-A8CF-4F81-B13B-DB2F13E7DE9A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14225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83CA-8881-4C47-9F64-F4D6B0AFA735}" type="datetimeFigureOut">
              <a:rPr lang="en-NZ" smtClean="0"/>
              <a:t>8/09/2015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22245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83CA-8881-4C47-9F64-F4D6B0AFA735}" type="datetimeFigureOut">
              <a:rPr lang="en-NZ" smtClean="0"/>
              <a:t>8/09/2015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56E54C8-E330-400C-A3C0-095E8C57F2B9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83CA-8881-4C47-9F64-F4D6B0AFA735}" type="datetimeFigureOut">
              <a:rPr lang="en-NZ" smtClean="0"/>
              <a:t>8/09/2015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54C8-E330-400C-A3C0-095E8C57F2B9}" type="slidenum">
              <a:rPr lang="en-NZ" smtClean="0"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83CA-8881-4C47-9F64-F4D6B0AFA735}" type="datetimeFigureOut">
              <a:rPr lang="en-NZ" smtClean="0"/>
              <a:t>8/09/2015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54C8-E330-400C-A3C0-095E8C57F2B9}" type="slidenum">
              <a:rPr lang="en-NZ" smtClean="0"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83CA-8881-4C47-9F64-F4D6B0AFA735}" type="datetimeFigureOut">
              <a:rPr lang="en-NZ" smtClean="0"/>
              <a:t>8/09/2015</a:t>
            </a:fld>
            <a:endParaRPr lang="en-N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54C8-E330-400C-A3C0-095E8C57F2B9}" type="slidenum">
              <a:rPr lang="en-NZ" smtClean="0"/>
              <a:t>‹#›</a:t>
            </a:fld>
            <a:endParaRPr lang="en-N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83CA-8881-4C47-9F64-F4D6B0AFA735}" type="datetimeFigureOut">
              <a:rPr lang="en-NZ" smtClean="0"/>
              <a:t>8/09/2015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54C8-E330-400C-A3C0-095E8C57F2B9}" type="slidenum">
              <a:rPr lang="en-NZ" smtClean="0"/>
              <a:t>‹#›</a:t>
            </a:fld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83CA-8881-4C47-9F64-F4D6B0AFA735}" type="datetimeFigureOut">
              <a:rPr lang="en-NZ" smtClean="0"/>
              <a:t>8/09/2015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54C8-E330-400C-A3C0-095E8C57F2B9}" type="slidenum">
              <a:rPr lang="en-NZ" smtClean="0"/>
              <a:t>‹#›</a:t>
            </a:fld>
            <a:endParaRPr lang="en-N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83CA-8881-4C47-9F64-F4D6B0AFA735}" type="datetimeFigureOut">
              <a:rPr lang="en-NZ" smtClean="0"/>
              <a:t>8/09/2015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54C8-E330-400C-A3C0-095E8C57F2B9}" type="slidenum">
              <a:rPr lang="en-NZ" smtClean="0"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83CA-8881-4C47-9F64-F4D6B0AFA735}" type="datetimeFigureOut">
              <a:rPr lang="en-NZ" smtClean="0"/>
              <a:t>8/09/2015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54C8-E330-400C-A3C0-095E8C57F2B9}" type="slidenum">
              <a:rPr lang="en-NZ" smtClean="0"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83CA-8881-4C47-9F64-F4D6B0AFA735}" type="datetimeFigureOut">
              <a:rPr lang="en-NZ" smtClean="0"/>
              <a:t>8/09/2015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54C8-E330-400C-A3C0-095E8C57F2B9}" type="slidenum">
              <a:rPr lang="en-NZ" smtClean="0"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83CA-8881-4C47-9F64-F4D6B0AFA735}" type="datetimeFigureOut">
              <a:rPr lang="en-NZ" smtClean="0"/>
              <a:t>8/09/2015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54C8-E330-400C-A3C0-095E8C57F2B9}" type="slidenum">
              <a:rPr lang="en-NZ" smtClean="0"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83CA-8881-4C47-9F64-F4D6B0AFA735}" type="datetimeFigureOut">
              <a:rPr lang="en-NZ" smtClean="0"/>
              <a:t>8/09/2015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54C8-E330-400C-A3C0-095E8C57F2B9}" type="slidenum">
              <a:rPr lang="en-NZ" smtClean="0"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8883CA-8881-4C47-9F64-F4D6B0AFA735}" type="datetimeFigureOut">
              <a:rPr lang="en-NZ" smtClean="0"/>
              <a:t>8/09/2015</a:t>
            </a:fld>
            <a:endParaRPr lang="en-N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6E54C8-E330-400C-A3C0-095E8C57F2B9}" type="slidenum">
              <a:rPr lang="en-NZ" smtClean="0"/>
              <a:t>‹#›</a:t>
            </a:fld>
            <a:endParaRPr lang="en-N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684" y="6182880"/>
            <a:ext cx="17621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rgbClr val="0070C0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denise@mantle.co.nz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NZ" dirty="0" smtClean="0">
                <a:solidFill>
                  <a:srgbClr val="FF0000"/>
                </a:solidFill>
                <a:latin typeface="Avenir"/>
              </a:rPr>
              <a:t>Facilitation:  Managing the Unpredictable</a:t>
            </a:r>
            <a:endParaRPr lang="en-NZ" dirty="0">
              <a:solidFill>
                <a:srgbClr val="FF0000"/>
              </a:solidFill>
              <a:latin typeface="Avenir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7864" y="3429000"/>
            <a:ext cx="2518163" cy="2232248"/>
          </a:xfrm>
        </p:spPr>
      </p:pic>
    </p:spTree>
    <p:extLst>
      <p:ext uri="{BB962C8B-B14F-4D97-AF65-F5344CB8AC3E}">
        <p14:creationId xmlns:p14="http://schemas.microsoft.com/office/powerpoint/2010/main" val="170358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8905" y="40466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>
                <a:solidFill>
                  <a:srgbClr val="FF0000"/>
                </a:solidFill>
                <a:latin typeface="Avenir"/>
              </a:rPr>
              <a:t>So what’s important as the facilitator?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29513" y="1628800"/>
            <a:ext cx="8229600" cy="43891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n-US" sz="2800" dirty="0" smtClean="0">
                <a:latin typeface="Avenir"/>
              </a:rPr>
              <a:t>Before the event:</a:t>
            </a:r>
          </a:p>
          <a:p>
            <a:r>
              <a:rPr lang="en-US" altLang="en-US" sz="2800" dirty="0" smtClean="0">
                <a:latin typeface="Avenir"/>
              </a:rPr>
              <a:t>Be aware of your own hardwiring and emotional responses</a:t>
            </a:r>
          </a:p>
          <a:p>
            <a:r>
              <a:rPr lang="en-US" altLang="en-US" sz="2800" dirty="0" smtClean="0">
                <a:latin typeface="Avenir"/>
              </a:rPr>
              <a:t>Prepare, prepare, prepare</a:t>
            </a:r>
            <a:endParaRPr lang="en-US" altLang="en-US" sz="2800" dirty="0" smtClean="0">
              <a:latin typeface="Avenir"/>
            </a:endParaRPr>
          </a:p>
          <a:p>
            <a:r>
              <a:rPr lang="en-US" altLang="en-US" sz="2800" dirty="0" smtClean="0">
                <a:latin typeface="Avenir"/>
              </a:rPr>
              <a:t>Create </a:t>
            </a:r>
            <a:r>
              <a:rPr lang="en-US" altLang="en-US" sz="2800" dirty="0" smtClean="0">
                <a:latin typeface="Avenir"/>
              </a:rPr>
              <a:t>a ‘safe’</a:t>
            </a:r>
            <a:r>
              <a:rPr lang="en-US" altLang="en-US" sz="2800" dirty="0" smtClean="0">
                <a:latin typeface="Avenir"/>
              </a:rPr>
              <a:t> </a:t>
            </a:r>
            <a:r>
              <a:rPr lang="en-US" altLang="en-US" sz="2800" dirty="0" smtClean="0">
                <a:latin typeface="Avenir"/>
              </a:rPr>
              <a:t>environment for people to work together </a:t>
            </a:r>
            <a:r>
              <a:rPr lang="en-US" altLang="en-US" sz="2800" dirty="0" smtClean="0">
                <a:latin typeface="Avenir"/>
              </a:rPr>
              <a:t>productively – purpose, agenda, ground rules</a:t>
            </a:r>
            <a:endParaRPr lang="en-US" altLang="en-US" sz="2800" dirty="0" smtClean="0">
              <a:latin typeface="Avenir"/>
            </a:endParaRPr>
          </a:p>
          <a:p>
            <a:pPr marL="0" indent="0">
              <a:buNone/>
            </a:pPr>
            <a:endParaRPr lang="en-US" altLang="en-US" sz="2800" dirty="0" smtClean="0">
              <a:latin typeface="Avenir"/>
            </a:endParaRPr>
          </a:p>
          <a:p>
            <a:pPr marL="0" indent="0">
              <a:buNone/>
            </a:pPr>
            <a:r>
              <a:rPr lang="en-US" altLang="en-US" sz="2800" dirty="0" smtClean="0">
                <a:latin typeface="Avenir"/>
              </a:rPr>
              <a:t>During the event:</a:t>
            </a:r>
          </a:p>
          <a:p>
            <a:r>
              <a:rPr lang="en-US" altLang="en-US" sz="2800" dirty="0" smtClean="0">
                <a:latin typeface="Avenir"/>
              </a:rPr>
              <a:t>Build trust with the group – no trust, no influence!</a:t>
            </a:r>
          </a:p>
          <a:p>
            <a:r>
              <a:rPr lang="en-US" altLang="en-US" sz="2800" dirty="0" smtClean="0">
                <a:latin typeface="Avenir"/>
              </a:rPr>
              <a:t>Stay ‘tuned in’ – be present at all times and remember SCARF</a:t>
            </a:r>
          </a:p>
          <a:p>
            <a:r>
              <a:rPr lang="en-US" altLang="en-US" sz="2800" dirty="0" smtClean="0">
                <a:latin typeface="Avenir"/>
              </a:rPr>
              <a:t>Manage your own emotional response - remember that everyone’s behaviour makes sense to them</a:t>
            </a:r>
          </a:p>
          <a:p>
            <a:r>
              <a:rPr lang="en-US" altLang="en-US" sz="2800" dirty="0">
                <a:latin typeface="Avenir"/>
              </a:rPr>
              <a:t>Deal with ‘tricky’ behaviour with respect, but deal with it</a:t>
            </a:r>
            <a:r>
              <a:rPr lang="en-US" altLang="en-US" sz="2800" dirty="0" smtClean="0">
                <a:latin typeface="Avenir"/>
              </a:rPr>
              <a:t>!</a:t>
            </a:r>
          </a:p>
          <a:p>
            <a:r>
              <a:rPr lang="en-US" altLang="en-US" sz="2800" dirty="0" smtClean="0">
                <a:latin typeface="Avenir"/>
              </a:rPr>
              <a:t>Use great listening, clarifying and reframing skills</a:t>
            </a:r>
          </a:p>
        </p:txBody>
      </p:sp>
    </p:spTree>
    <p:extLst>
      <p:ext uri="{BB962C8B-B14F-4D97-AF65-F5344CB8AC3E}">
        <p14:creationId xmlns:p14="http://schemas.microsoft.com/office/powerpoint/2010/main" val="61139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TRAC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sz="2800" dirty="0" smtClean="0">
                <a:latin typeface="+mj-lt"/>
              </a:rPr>
              <a:t>T = Thanks</a:t>
            </a:r>
          </a:p>
          <a:p>
            <a:pPr marL="0" indent="0">
              <a:buNone/>
            </a:pPr>
            <a:r>
              <a:rPr lang="en-NZ" sz="2800" dirty="0" smtClean="0">
                <a:latin typeface="+mj-lt"/>
              </a:rPr>
              <a:t>R = Restate (clarify)</a:t>
            </a:r>
          </a:p>
          <a:p>
            <a:pPr marL="0" indent="0">
              <a:buNone/>
            </a:pPr>
            <a:r>
              <a:rPr lang="en-NZ" sz="2800" dirty="0" smtClean="0">
                <a:latin typeface="+mj-lt"/>
              </a:rPr>
              <a:t>A = Answer</a:t>
            </a:r>
          </a:p>
          <a:p>
            <a:pPr marL="0" indent="0">
              <a:buNone/>
            </a:pPr>
            <a:r>
              <a:rPr lang="en-NZ" sz="2800" dirty="0" smtClean="0">
                <a:latin typeface="+mj-lt"/>
              </a:rPr>
              <a:t>C = Confirm</a:t>
            </a:r>
            <a:endParaRPr lang="en-NZ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216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>
                <a:solidFill>
                  <a:srgbClr val="FF0000"/>
                </a:solidFill>
                <a:latin typeface="Avenir"/>
              </a:rPr>
              <a:t>Potential ‘tricky’ behaviours &amp; tactics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>
                <a:latin typeface="Avenir"/>
              </a:rPr>
              <a:t>Passive aggression – ‘sniping’</a:t>
            </a:r>
          </a:p>
          <a:p>
            <a:r>
              <a:rPr lang="en-US" altLang="en-US" sz="2800" dirty="0" smtClean="0">
                <a:latin typeface="Avenir"/>
              </a:rPr>
              <a:t>Sympathy seeking – victim mentality</a:t>
            </a:r>
          </a:p>
          <a:p>
            <a:r>
              <a:rPr lang="en-US" altLang="en-US" sz="2800" dirty="0" smtClean="0">
                <a:latin typeface="Avenir"/>
              </a:rPr>
              <a:t>Competing – ‘bulldozer’</a:t>
            </a:r>
          </a:p>
          <a:p>
            <a:r>
              <a:rPr lang="en-US" altLang="en-US" sz="2800" dirty="0" smtClean="0">
                <a:latin typeface="Avenir"/>
              </a:rPr>
              <a:t>Seeking approval/recognition</a:t>
            </a:r>
          </a:p>
          <a:p>
            <a:r>
              <a:rPr lang="en-US" altLang="en-US" sz="2800" dirty="0" smtClean="0">
                <a:latin typeface="Avenir"/>
              </a:rPr>
              <a:t>Negative humour</a:t>
            </a:r>
          </a:p>
          <a:p>
            <a:r>
              <a:rPr lang="en-US" altLang="en-US" sz="2800" dirty="0" smtClean="0">
                <a:latin typeface="Avenir"/>
              </a:rPr>
              <a:t>Withdrawing/lack of engagement</a:t>
            </a:r>
          </a:p>
          <a:p>
            <a:r>
              <a:rPr lang="en-US" altLang="en-US" sz="2800" dirty="0" smtClean="0">
                <a:latin typeface="Avenir"/>
              </a:rPr>
              <a:t>Over enthusiasm!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046856"/>
            <a:ext cx="2621086" cy="216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2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Denise - website photo.jpg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25195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547813" y="12684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400"/>
              </a:lnSpc>
              <a:spcBef>
                <a:spcPts val="16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400"/>
              </a:lnSpc>
              <a:spcBef>
                <a:spcPts val="16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16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16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16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ts val="16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ts val="16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ts val="16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ts val="16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NZ" altLang="en-US" sz="1800" dirty="0">
              <a:latin typeface="Arial" panose="020B0604020202020204" pitchFamily="34" charset="0"/>
            </a:endParaRPr>
          </a:p>
        </p:txBody>
      </p:sp>
      <p:pic>
        <p:nvPicPr>
          <p:cNvPr id="15364" name="Picture 5" descr="C:\Users\BetsyC\Documents\Leadership by Design\MANTLE WITH LBD blue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1000"/>
            <a:ext cx="24479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323850" y="1990725"/>
            <a:ext cx="4572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400"/>
              </a:lnSpc>
              <a:spcBef>
                <a:spcPts val="16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400"/>
              </a:lnSpc>
              <a:spcBef>
                <a:spcPts val="16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16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16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16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ts val="16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ts val="16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ts val="16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ts val="16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en-US" sz="1800" b="1" dirty="0">
              <a:latin typeface="Avenir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1800" b="1" dirty="0">
                <a:latin typeface="Avenir"/>
              </a:rPr>
              <a:t>Denise Carter | Director</a:t>
            </a:r>
            <a:br>
              <a:rPr lang="pt-BR" altLang="en-US" sz="1800" b="1" dirty="0">
                <a:latin typeface="Avenir"/>
              </a:rPr>
            </a:br>
            <a:r>
              <a:rPr lang="pt-BR" altLang="en-US" sz="1800" b="1" dirty="0">
                <a:latin typeface="Avenir"/>
              </a:rPr>
              <a:t>+64 21 833 841</a:t>
            </a:r>
            <a:br>
              <a:rPr lang="pt-BR" altLang="en-US" sz="1800" b="1" dirty="0">
                <a:latin typeface="Avenir"/>
              </a:rPr>
            </a:br>
            <a:r>
              <a:rPr lang="pt-BR" altLang="en-US" sz="1800" b="1" dirty="0">
                <a:latin typeface="Avenir"/>
              </a:rPr>
              <a:t>+64 9 524 7228</a:t>
            </a:r>
            <a:br>
              <a:rPr lang="pt-BR" altLang="en-US" sz="1800" b="1" dirty="0">
                <a:latin typeface="Avenir"/>
              </a:rPr>
            </a:br>
            <a:r>
              <a:rPr lang="pt-BR" altLang="en-US" sz="1800" b="1" dirty="0">
                <a:latin typeface="Avenir"/>
              </a:rPr>
              <a:t>Email: </a:t>
            </a:r>
            <a:r>
              <a:rPr lang="pt-BR" altLang="en-US" sz="1800" b="1" dirty="0">
                <a:latin typeface="Avenir"/>
                <a:hlinkClick r:id="rId4"/>
              </a:rPr>
              <a:t>denise@mantle.co.nz</a:t>
            </a:r>
            <a:endParaRPr lang="pt-BR" altLang="en-US" sz="1800" b="1" dirty="0">
              <a:latin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4022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altLang="en-US" sz="3600" dirty="0" smtClean="0">
                <a:solidFill>
                  <a:srgbClr val="FF0000"/>
                </a:solidFill>
                <a:latin typeface="Avenir"/>
              </a:rPr>
              <a:t>Agenda: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NZ" altLang="en-US" dirty="0" smtClean="0">
                <a:latin typeface="+mj-lt"/>
              </a:rPr>
              <a:t>Facilitation – why is it unpredictable?</a:t>
            </a:r>
          </a:p>
          <a:p>
            <a:pPr>
              <a:defRPr/>
            </a:pPr>
            <a:r>
              <a:rPr lang="en-NZ" altLang="en-US" dirty="0" smtClean="0">
                <a:latin typeface="+mj-lt"/>
              </a:rPr>
              <a:t>What’s at play?</a:t>
            </a:r>
          </a:p>
          <a:p>
            <a:pPr>
              <a:defRPr/>
            </a:pPr>
            <a:r>
              <a:rPr lang="en-NZ" altLang="en-US" dirty="0" smtClean="0">
                <a:latin typeface="+mj-lt"/>
              </a:rPr>
              <a:t>What does it mean for the facilitator</a:t>
            </a:r>
          </a:p>
          <a:p>
            <a:pPr>
              <a:defRPr/>
            </a:pPr>
            <a:r>
              <a:rPr lang="en-NZ" altLang="en-US" dirty="0" smtClean="0">
                <a:latin typeface="+mj-lt"/>
              </a:rPr>
              <a:t>Tactics for ‘tricky’ situations</a:t>
            </a:r>
          </a:p>
        </p:txBody>
      </p:sp>
    </p:spTree>
    <p:extLst>
      <p:ext uri="{BB962C8B-B14F-4D97-AF65-F5344CB8AC3E}">
        <p14:creationId xmlns:p14="http://schemas.microsoft.com/office/powerpoint/2010/main" val="48266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>
                <a:solidFill>
                  <a:srgbClr val="FF0000"/>
                </a:solidFill>
                <a:latin typeface="Avenir"/>
              </a:rPr>
              <a:t>Facilitation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NZ" sz="2800" b="1" i="1" dirty="0" smtClean="0">
              <a:latin typeface="+mj-lt"/>
            </a:endParaRPr>
          </a:p>
          <a:p>
            <a:pPr marL="0" indent="0">
              <a:buNone/>
              <a:defRPr/>
            </a:pPr>
            <a:r>
              <a:rPr lang="en-NZ" sz="2800" b="1" i="1" dirty="0" smtClean="0">
                <a:latin typeface="+mj-lt"/>
              </a:rPr>
              <a:t>“facilitation</a:t>
            </a:r>
            <a:r>
              <a:rPr lang="en-NZ" sz="2800" i="1" dirty="0">
                <a:latin typeface="+mj-lt"/>
              </a:rPr>
              <a:t> is a noun that </a:t>
            </a:r>
            <a:r>
              <a:rPr lang="en-NZ" sz="2800" b="1" i="1" dirty="0">
                <a:latin typeface="+mj-lt"/>
              </a:rPr>
              <a:t>means</a:t>
            </a:r>
            <a:r>
              <a:rPr lang="en-NZ" sz="2800" i="1" dirty="0">
                <a:latin typeface="+mj-lt"/>
              </a:rPr>
              <a:t> act of assisting the progress or improvement of something. Use the noun </a:t>
            </a:r>
            <a:r>
              <a:rPr lang="en-NZ" sz="2800" b="1" i="1" dirty="0">
                <a:latin typeface="+mj-lt"/>
              </a:rPr>
              <a:t>facilitation</a:t>
            </a:r>
            <a:r>
              <a:rPr lang="en-NZ" sz="2800" i="1" dirty="0">
                <a:latin typeface="+mj-lt"/>
              </a:rPr>
              <a:t> to describe helping, improving, or making something </a:t>
            </a:r>
            <a:r>
              <a:rPr lang="en-NZ" sz="2800" i="1" dirty="0" smtClean="0">
                <a:latin typeface="+mj-lt"/>
              </a:rPr>
              <a:t>easier”</a:t>
            </a:r>
            <a:endParaRPr lang="en-US" altLang="en-US" sz="2800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699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3200" dirty="0" smtClean="0">
                <a:latin typeface="Avenir"/>
              </a:rPr>
              <a:t/>
            </a:r>
            <a:br>
              <a:rPr lang="en-US" altLang="en-US" sz="3200" dirty="0" smtClean="0">
                <a:latin typeface="Avenir"/>
              </a:rPr>
            </a:br>
            <a:r>
              <a:rPr lang="en-US" altLang="en-US" sz="3200" dirty="0" smtClean="0">
                <a:latin typeface="Avenir"/>
              </a:rPr>
              <a:t/>
            </a:r>
            <a:br>
              <a:rPr lang="en-US" altLang="en-US" sz="3200" dirty="0" smtClean="0">
                <a:latin typeface="Avenir"/>
              </a:rPr>
            </a:br>
            <a:r>
              <a:rPr lang="en-US" altLang="en-US" sz="3200" dirty="0" smtClean="0">
                <a:solidFill>
                  <a:srgbClr val="FF0000"/>
                </a:solidFill>
                <a:latin typeface="Avenir"/>
              </a:rPr>
              <a:t>The </a:t>
            </a:r>
            <a:r>
              <a:rPr lang="en-US" altLang="en-US" sz="3200" dirty="0">
                <a:solidFill>
                  <a:srgbClr val="FF0000"/>
                </a:solidFill>
                <a:latin typeface="Avenir"/>
              </a:rPr>
              <a:t>3 ‘laws’ of facilitated sessions:</a:t>
            </a:r>
            <a:br>
              <a:rPr lang="en-US" altLang="en-US" sz="3200" dirty="0">
                <a:solidFill>
                  <a:srgbClr val="FF0000"/>
                </a:solidFill>
                <a:latin typeface="Avenir"/>
              </a:rPr>
            </a:br>
            <a:endParaRPr lang="en-US" altLang="en-US" sz="3200" dirty="0" smtClean="0">
              <a:solidFill>
                <a:srgbClr val="FF0000"/>
              </a:solidFill>
              <a:latin typeface="Avenir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21608"/>
            <a:ext cx="8229600" cy="438912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altLang="en-US" sz="2800" dirty="0" smtClean="0">
                <a:latin typeface="Avenir"/>
              </a:rPr>
              <a:t>Unite the group towards an agreed goal</a:t>
            </a:r>
          </a:p>
          <a:p>
            <a:pPr marL="514350" indent="-514350">
              <a:buAutoNum type="arabicPeriod"/>
            </a:pPr>
            <a:r>
              <a:rPr lang="en-US" altLang="en-US" sz="2800" dirty="0" smtClean="0">
                <a:latin typeface="Avenir"/>
              </a:rPr>
              <a:t>Focus the group and keep them on track</a:t>
            </a:r>
          </a:p>
          <a:p>
            <a:pPr marL="514350" indent="-514350">
              <a:buAutoNum type="arabicPeriod"/>
            </a:pPr>
            <a:r>
              <a:rPr lang="en-US" altLang="en-US" sz="2800" dirty="0" err="1" smtClean="0">
                <a:latin typeface="Avenir"/>
              </a:rPr>
              <a:t>Mobilise</a:t>
            </a:r>
            <a:r>
              <a:rPr lang="en-US" altLang="en-US" sz="2800" dirty="0" smtClean="0">
                <a:latin typeface="Avenir"/>
              </a:rPr>
              <a:t> the group to action</a:t>
            </a:r>
          </a:p>
        </p:txBody>
      </p:sp>
    </p:spTree>
    <p:extLst>
      <p:ext uri="{BB962C8B-B14F-4D97-AF65-F5344CB8AC3E}">
        <p14:creationId xmlns:p14="http://schemas.microsoft.com/office/powerpoint/2010/main" val="179936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95536" y="1570112"/>
            <a:ext cx="7131050" cy="1066800"/>
          </a:xfrm>
        </p:spPr>
        <p:txBody>
          <a:bodyPr>
            <a:noAutofit/>
          </a:bodyPr>
          <a:lstStyle/>
          <a:p>
            <a:r>
              <a:rPr lang="en-US" altLang="en-US" sz="3600" dirty="0">
                <a:solidFill>
                  <a:srgbClr val="FF0000"/>
                </a:solidFill>
                <a:latin typeface="Avenir"/>
              </a:rPr>
              <a:t/>
            </a:r>
            <a:br>
              <a:rPr lang="en-US" altLang="en-US" sz="3600" dirty="0">
                <a:solidFill>
                  <a:srgbClr val="FF0000"/>
                </a:solidFill>
                <a:latin typeface="Avenir"/>
              </a:rPr>
            </a:br>
            <a:r>
              <a:rPr lang="en-US" altLang="en-US" sz="3600" b="1" dirty="0" smtClean="0">
                <a:solidFill>
                  <a:srgbClr val="FF0000"/>
                </a:solidFill>
                <a:latin typeface="Avenir"/>
              </a:rPr>
              <a:t/>
            </a:r>
            <a:br>
              <a:rPr lang="en-US" altLang="en-US" sz="3600" b="1" dirty="0" smtClean="0">
                <a:solidFill>
                  <a:srgbClr val="FF0000"/>
                </a:solidFill>
                <a:latin typeface="Avenir"/>
              </a:rPr>
            </a:br>
            <a:r>
              <a:rPr lang="en-US" altLang="en-US" sz="3600" b="1" dirty="0" smtClean="0">
                <a:solidFill>
                  <a:srgbClr val="FF0000"/>
                </a:solidFill>
                <a:latin typeface="Avenir"/>
              </a:rPr>
              <a:t/>
            </a:r>
            <a:br>
              <a:rPr lang="en-US" altLang="en-US" sz="3600" b="1" dirty="0" smtClean="0">
                <a:solidFill>
                  <a:srgbClr val="FF0000"/>
                </a:solidFill>
                <a:latin typeface="Avenir"/>
              </a:rPr>
            </a:br>
            <a:r>
              <a:rPr lang="en-US" altLang="en-US" sz="3600" b="1" dirty="0">
                <a:solidFill>
                  <a:srgbClr val="FF0000"/>
                </a:solidFill>
                <a:latin typeface="Avenir"/>
              </a:rPr>
              <a:t/>
            </a:r>
            <a:br>
              <a:rPr lang="en-US" altLang="en-US" sz="3600" b="1" dirty="0">
                <a:solidFill>
                  <a:srgbClr val="FF0000"/>
                </a:solidFill>
                <a:latin typeface="Avenir"/>
              </a:rPr>
            </a:br>
            <a:r>
              <a:rPr lang="en-US" altLang="en-US" sz="3600" b="1" dirty="0" smtClean="0">
                <a:solidFill>
                  <a:srgbClr val="FF0000"/>
                </a:solidFill>
                <a:latin typeface="Avenir"/>
              </a:rPr>
              <a:t/>
            </a:r>
            <a:br>
              <a:rPr lang="en-US" altLang="en-US" sz="3600" b="1" dirty="0" smtClean="0">
                <a:solidFill>
                  <a:srgbClr val="FF0000"/>
                </a:solidFill>
                <a:latin typeface="Avenir"/>
              </a:rPr>
            </a:br>
            <a:r>
              <a:rPr lang="en-US" altLang="en-US" sz="3200" dirty="0" smtClean="0">
                <a:solidFill>
                  <a:srgbClr val="FF0000"/>
                </a:solidFill>
                <a:latin typeface="Avenir"/>
              </a:rPr>
              <a:t>What gets in the way?  What is ‘tricky’?</a:t>
            </a:r>
            <a:br>
              <a:rPr lang="en-US" altLang="en-US" sz="3200" dirty="0" smtClean="0">
                <a:solidFill>
                  <a:srgbClr val="FF0000"/>
                </a:solidFill>
                <a:latin typeface="Avenir"/>
              </a:rPr>
            </a:br>
            <a:endParaRPr lang="en-NZ" altLang="en-US" sz="3200" dirty="0" smtClean="0">
              <a:solidFill>
                <a:srgbClr val="FF0000"/>
              </a:solidFill>
              <a:latin typeface="Avenir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80928"/>
            <a:ext cx="3960440" cy="2610222"/>
          </a:xfrm>
        </p:spPr>
      </p:pic>
    </p:spTree>
    <p:extLst>
      <p:ext uri="{BB962C8B-B14F-4D97-AF65-F5344CB8AC3E}">
        <p14:creationId xmlns:p14="http://schemas.microsoft.com/office/powerpoint/2010/main" val="48209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altLang="en-US" sz="3600" dirty="0" smtClean="0">
                <a:solidFill>
                  <a:srgbClr val="FF0000"/>
                </a:solidFill>
                <a:latin typeface="Avenir"/>
              </a:rPr>
              <a:t>What’s at play? 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ct val="20000"/>
              </a:spcBef>
              <a:buNone/>
            </a:pPr>
            <a:r>
              <a:rPr lang="en-US" altLang="en-US" sz="2400" b="1" dirty="0">
                <a:solidFill>
                  <a:srgbClr val="5B2C88"/>
                </a:solidFill>
                <a:cs typeface="Arial" panose="020B0604020202020204" pitchFamily="34" charset="0"/>
              </a:rPr>
              <a:t>BEHAVIOUR IS DRIVEN BY YOUR THINKING</a:t>
            </a:r>
            <a:endParaRPr lang="en-GB" altLang="en-US" sz="2400" dirty="0">
              <a:solidFill>
                <a:srgbClr val="0156A6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110000"/>
              </a:lnSpc>
              <a:spcBef>
                <a:spcPct val="20000"/>
              </a:spcBef>
              <a:buNone/>
            </a:pPr>
            <a:endParaRPr lang="en-US" altLang="en-US" sz="2000" b="1" dirty="0">
              <a:solidFill>
                <a:srgbClr val="0156A6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36912"/>
            <a:ext cx="2516187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34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altLang="en-US" sz="3600" dirty="0" smtClean="0">
                <a:solidFill>
                  <a:srgbClr val="FF0000"/>
                </a:solidFill>
                <a:latin typeface="Avenir"/>
              </a:rPr>
              <a:t>What’s at play? </a:t>
            </a:r>
          </a:p>
        </p:txBody>
      </p:sp>
      <p:pic>
        <p:nvPicPr>
          <p:cNvPr id="5" name="P 2" descr="1_brain_drawing_pfc_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06593"/>
            <a:ext cx="4114800" cy="384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6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NZ" altLang="en-US" sz="4000" dirty="0" smtClean="0">
                <a:solidFill>
                  <a:srgbClr val="FF0000"/>
                </a:solidFill>
                <a:latin typeface="Avenir"/>
              </a:rPr>
              <a:t>What’s at play? </a:t>
            </a:r>
          </a:p>
        </p:txBody>
      </p:sp>
      <p:pic>
        <p:nvPicPr>
          <p:cNvPr id="7" name="Picture 2" descr="Untitled-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8229600" cy="418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86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 noGrp="1"/>
          </p:cNvSpPr>
          <p:nvPr>
            <p:ph idx="4294967295"/>
          </p:nvPr>
        </p:nvSpPr>
        <p:spPr bwMode="auto">
          <a:xfrm>
            <a:off x="251520" y="1052513"/>
            <a:ext cx="856895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10000"/>
              </a:lnSpc>
              <a:buFontTx/>
              <a:buNone/>
            </a:pPr>
            <a:r>
              <a:rPr lang="en-US" altLang="en-US" sz="3600" b="1" dirty="0">
                <a:solidFill>
                  <a:srgbClr val="A31C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IGNORE EMOTIONS AT YOUR PERIL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 altLang="en-US" sz="1000" b="1" dirty="0">
              <a:solidFill>
                <a:srgbClr val="A31C16"/>
              </a:solidFill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TATUS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ERTAINTY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UTONOMY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ELATEDNESS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AIRNESS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None/>
            </a:pPr>
            <a:endParaRPr lang="en-US" altLang="en-US" sz="2000" b="1" dirty="0">
              <a:solidFill>
                <a:srgbClr val="015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4139952" y="2599159"/>
            <a:ext cx="4392488" cy="129614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 smtClean="0">
                <a:latin typeface="+mj-lt"/>
              </a:rPr>
              <a:t>Toward                     Away From</a:t>
            </a:r>
            <a:endParaRPr lang="en-NZ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98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1695</TotalTime>
  <Words>248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Arial Narrow</vt:lpstr>
      <vt:lpstr>Avenir</vt:lpstr>
      <vt:lpstr>Calibri</vt:lpstr>
      <vt:lpstr>Constantia</vt:lpstr>
      <vt:lpstr>Wingdings 2</vt:lpstr>
      <vt:lpstr>Flow</vt:lpstr>
      <vt:lpstr>Facilitation:  Managing the Unpredictable</vt:lpstr>
      <vt:lpstr>Agenda:</vt:lpstr>
      <vt:lpstr>Facilitation</vt:lpstr>
      <vt:lpstr>  The 3 ‘laws’ of facilitated sessions: </vt:lpstr>
      <vt:lpstr>     What gets in the way?  What is ‘tricky’? </vt:lpstr>
      <vt:lpstr>What’s at play? </vt:lpstr>
      <vt:lpstr>What’s at play? </vt:lpstr>
      <vt:lpstr>What’s at play? </vt:lpstr>
      <vt:lpstr>PowerPoint Presentation</vt:lpstr>
      <vt:lpstr>So what’s important as the facilitator?</vt:lpstr>
      <vt:lpstr>TRAC</vt:lpstr>
      <vt:lpstr>Potential ‘tricky’ behaviours &amp; tactics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</dc:creator>
  <cp:lastModifiedBy>Denise Carter</cp:lastModifiedBy>
  <cp:revision>74</cp:revision>
  <cp:lastPrinted>2015-09-06T20:32:10Z</cp:lastPrinted>
  <dcterms:created xsi:type="dcterms:W3CDTF">2014-03-02T03:48:49Z</dcterms:created>
  <dcterms:modified xsi:type="dcterms:W3CDTF">2015-09-07T19:18:08Z</dcterms:modified>
</cp:coreProperties>
</file>