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6" r:id="rId12"/>
    <p:sldId id="277" r:id="rId13"/>
    <p:sldId id="268" r:id="rId14"/>
    <p:sldId id="265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8" r:id="rId23"/>
    <p:sldId id="276" r:id="rId24"/>
    <p:sldId id="279" r:id="rId25"/>
    <p:sldId id="282" r:id="rId26"/>
    <p:sldId id="283" r:id="rId27"/>
    <p:sldId id="281" r:id="rId28"/>
    <p:sldId id="284" r:id="rId29"/>
    <p:sldId id="280" r:id="rId30"/>
    <p:sldId id="285" r:id="rId31"/>
    <p:sldId id="286" r:id="rId32"/>
    <p:sldId id="287" r:id="rId33"/>
  </p:sldIdLst>
  <p:sldSz cx="9144000" cy="6858000" type="screen4x3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83" autoAdjust="0"/>
    <p:restoredTop sz="94660"/>
  </p:normalViewPr>
  <p:slideViewPr>
    <p:cSldViewPr>
      <p:cViewPr>
        <p:scale>
          <a:sx n="125" d="100"/>
          <a:sy n="125" d="100"/>
        </p:scale>
        <p:origin x="-1404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2270" y="5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6FD13C-6662-445F-96FA-5C2744D87AA7}" type="datetimeFigureOut">
              <a:rPr lang="en-NZ" smtClean="0"/>
              <a:t>12/10/2015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8EBA2-D746-4949-BDBE-FCD9B981C4E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32379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8EBA2-D746-4949-BDBE-FCD9B981C4EE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55610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will now give yo</a:t>
            </a:r>
            <a:r>
              <a:rPr lang="en-US" dirty="0"/>
              <a:t>u</a:t>
            </a:r>
            <a:r>
              <a:rPr lang="en-US" dirty="0" smtClean="0"/>
              <a:t> example.</a:t>
            </a:r>
          </a:p>
          <a:p>
            <a:endParaRPr lang="en-US" dirty="0"/>
          </a:p>
          <a:p>
            <a:r>
              <a:rPr lang="en-US" dirty="0" smtClean="0"/>
              <a:t>From the board to one of the final screens.</a:t>
            </a:r>
          </a:p>
          <a:p>
            <a:endParaRPr lang="en-US" dirty="0"/>
          </a:p>
          <a:p>
            <a:r>
              <a:rPr lang="en-US" dirty="0" smtClean="0"/>
              <a:t>Hand hygiene. How can we make them do it? Practice it? It is an integral part of each act. So that’s what we did.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8EBA2-D746-4949-BDBE-FCD9B981C4EE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3651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Big challenge to sole: hand hygiene.</a:t>
            </a:r>
          </a:p>
          <a:p>
            <a:endParaRPr lang="en-US" dirty="0"/>
          </a:p>
          <a:p>
            <a:r>
              <a:rPr lang="en-US" dirty="0" err="1" smtClean="0"/>
              <a:t>Multichoice</a:t>
            </a:r>
            <a:r>
              <a:rPr lang="en-US" dirty="0" smtClean="0"/>
              <a:t> question – should you now wash you hands, does not cut it.</a:t>
            </a:r>
          </a:p>
          <a:p>
            <a:endParaRPr lang="en-US" dirty="0"/>
          </a:p>
          <a:p>
            <a:r>
              <a:rPr lang="en-US" dirty="0" smtClean="0"/>
              <a:t>It’s an integral part of what you do, it should be routine – happen without thinking.</a:t>
            </a:r>
          </a:p>
          <a:p>
            <a:r>
              <a:rPr lang="en-US" dirty="0" smtClean="0"/>
              <a:t>So how did we emulate that?</a:t>
            </a:r>
          </a:p>
          <a:p>
            <a:endParaRPr lang="en-US" dirty="0"/>
          </a:p>
          <a:p>
            <a:r>
              <a:rPr lang="en-US" dirty="0" smtClean="0"/>
              <a:t>This is a mini-scenario in the module. The actual question is about PPE.</a:t>
            </a:r>
          </a:p>
          <a:p>
            <a:r>
              <a:rPr lang="en-US" dirty="0" smtClean="0"/>
              <a:t>But watch what happens…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8EBA2-D746-4949-BDBE-FCD9B981C4EE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03969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next questions continues on from the scenario.</a:t>
            </a:r>
          </a:p>
          <a:p>
            <a:endParaRPr lang="en-US" dirty="0"/>
          </a:p>
          <a:p>
            <a:r>
              <a:rPr lang="en-US" dirty="0" smtClean="0"/>
              <a:t>You’ve chose the correct </a:t>
            </a:r>
            <a:r>
              <a:rPr lang="en-US" dirty="0" err="1" smtClean="0"/>
              <a:t>ppe</a:t>
            </a:r>
            <a:r>
              <a:rPr lang="en-US" dirty="0" smtClean="0"/>
              <a:t>, now put it on in the right order.</a:t>
            </a:r>
          </a:p>
          <a:p>
            <a:r>
              <a:rPr lang="en-US" dirty="0" smtClean="0"/>
              <a:t>Oh, and don’t’ forget to wash your hands to get your points!!!!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8EBA2-D746-4949-BDBE-FCD9B981C4EE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86747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action map helps you to make the scenes focused on your goal.</a:t>
            </a:r>
          </a:p>
          <a:p>
            <a:r>
              <a:rPr lang="en-US" dirty="0" smtClean="0"/>
              <a:t>If you seems to have some convoluted discussion, return to the goals.</a:t>
            </a:r>
          </a:p>
          <a:p>
            <a:endParaRPr lang="en-US" dirty="0"/>
          </a:p>
          <a:p>
            <a:r>
              <a:rPr lang="en-US" dirty="0" smtClean="0"/>
              <a:t>If your SME starts to go overboard with content, return the </a:t>
            </a:r>
            <a:r>
              <a:rPr lang="en-US" dirty="0" err="1" smtClean="0"/>
              <a:t>the</a:t>
            </a:r>
            <a:r>
              <a:rPr lang="en-US" dirty="0" smtClean="0"/>
              <a:t> action map. Does it serve the goal of this particular </a:t>
            </a:r>
            <a:r>
              <a:rPr lang="en-US" dirty="0" err="1" smtClean="0"/>
              <a:t>coursecourse</a:t>
            </a:r>
            <a:r>
              <a:rPr lang="en-US" dirty="0" smtClean="0"/>
              <a:t>? No, then leave it.</a:t>
            </a:r>
          </a:p>
          <a:p>
            <a:endParaRPr lang="en-US" dirty="0"/>
          </a:p>
          <a:p>
            <a:r>
              <a:rPr lang="en-US" dirty="0" smtClean="0"/>
              <a:t>Example of </a:t>
            </a:r>
            <a:r>
              <a:rPr lang="en-US" dirty="0" err="1" smtClean="0"/>
              <a:t>sonya</a:t>
            </a:r>
            <a:r>
              <a:rPr lang="en-US" dirty="0" smtClean="0"/>
              <a:t> this morning?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smtClean="0"/>
              <a:t>They need to do this GCS test because of the patients situation.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But giving them a full explanation of how the test works?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No we throw that out, because it is not the purpose of this course to learn that.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8EBA2-D746-4949-BDBE-FCD9B981C4EE}" type="slidenum">
              <a:rPr lang="en-NZ" smtClean="0"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61691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live example of the development cycle.</a:t>
            </a:r>
          </a:p>
          <a:p>
            <a:endParaRPr lang="en-US" dirty="0"/>
          </a:p>
          <a:p>
            <a:r>
              <a:rPr lang="en-US" dirty="0" smtClean="0"/>
              <a:t>This won a platinum </a:t>
            </a:r>
            <a:r>
              <a:rPr lang="en-US" dirty="0" err="1" smtClean="0"/>
              <a:t>LearnX</a:t>
            </a:r>
            <a:r>
              <a:rPr lang="en-US" dirty="0" smtClean="0"/>
              <a:t> award…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8EBA2-D746-4949-BDBE-FCD9B981C4EE}" type="slidenum">
              <a:rPr lang="en-NZ" smtClean="0"/>
              <a:t>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59838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</a:t>
            </a:r>
            <a:r>
              <a:rPr lang="en-US" dirty="0"/>
              <a:t>q</a:t>
            </a:r>
            <a:r>
              <a:rPr lang="en-US" dirty="0" smtClean="0"/>
              <a:t>uick example of how a screen changes over time.</a:t>
            </a:r>
          </a:p>
          <a:p>
            <a:endParaRPr lang="en-US" dirty="0"/>
          </a:p>
          <a:p>
            <a:r>
              <a:rPr lang="en-US" dirty="0" smtClean="0"/>
              <a:t>From the scenario – too technical…</a:t>
            </a:r>
          </a:p>
          <a:p>
            <a:endParaRPr lang="en-US" dirty="0" smtClean="0"/>
          </a:p>
          <a:p>
            <a:r>
              <a:rPr lang="en-US" dirty="0" smtClean="0"/>
              <a:t>To the first </a:t>
            </a:r>
            <a:r>
              <a:rPr lang="en-US" dirty="0" err="1" smtClean="0"/>
              <a:t>endeavour</a:t>
            </a:r>
            <a:r>
              <a:rPr lang="en-US" dirty="0" smtClean="0"/>
              <a:t> of a screen – notice the respiratory distress meter?</a:t>
            </a:r>
          </a:p>
          <a:p>
            <a:endParaRPr lang="en-US" dirty="0" smtClean="0"/>
          </a:p>
          <a:p>
            <a:r>
              <a:rPr lang="en-US" dirty="0" smtClean="0"/>
              <a:t>It’s gone. It goes into a consequence feedback – if you do too many unnecessary things, </a:t>
            </a:r>
            <a:r>
              <a:rPr lang="en-US" dirty="0" err="1" smtClean="0"/>
              <a:t>Mr</a:t>
            </a:r>
            <a:r>
              <a:rPr lang="en-US" dirty="0" smtClean="0"/>
              <a:t> Smith goes into cardiac arrest.</a:t>
            </a:r>
          </a:p>
          <a:p>
            <a:endParaRPr lang="en-US" dirty="0"/>
          </a:p>
          <a:p>
            <a:r>
              <a:rPr lang="en-US" dirty="0" smtClean="0"/>
              <a:t>The buttons have also gone, and are bundled into a ‘paperwork’ button, that is always available. There is a guide for constant use, and at the end you have a constant ‘talk to patient, observe patient option which gives you insight in what your actions have achieved.</a:t>
            </a:r>
          </a:p>
          <a:p>
            <a:endParaRPr lang="en-US" dirty="0" smtClean="0"/>
          </a:p>
          <a:p>
            <a:r>
              <a:rPr lang="en-US" dirty="0" smtClean="0"/>
              <a:t>Three bells has changed to emergency call as not applicable for all</a:t>
            </a:r>
          </a:p>
          <a:p>
            <a:r>
              <a:rPr lang="en-US" dirty="0" smtClean="0"/>
              <a:t>Patient pic from quick insert, to a new choice, to a stockphot0o and a pretty layout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8EBA2-D746-4949-BDBE-FCD9B981C4EE}" type="slidenum">
              <a:rPr lang="en-NZ" smtClean="0"/>
              <a:t>27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7830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sure you understand the difference between ownership and responsibility.</a:t>
            </a:r>
          </a:p>
          <a:p>
            <a:endParaRPr lang="en-US" dirty="0"/>
          </a:p>
          <a:p>
            <a:r>
              <a:rPr lang="en-US" dirty="0" smtClean="0"/>
              <a:t>Be proud of your work, but be prepared to throw stop and go back to a fork to choose another road.</a:t>
            </a:r>
          </a:p>
          <a:p>
            <a:endParaRPr lang="en-US" dirty="0"/>
          </a:p>
          <a:p>
            <a:r>
              <a:rPr lang="en-US" dirty="0" smtClean="0"/>
              <a:t>Collaboration means being open to positive criticism, learn from your SME, learn from your colleagues.  (our collaborative sessions…)</a:t>
            </a:r>
          </a:p>
          <a:p>
            <a:endParaRPr lang="en-US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8EBA2-D746-4949-BDBE-FCD9B981C4EE}" type="slidenum">
              <a:rPr lang="en-NZ" smtClean="0"/>
              <a:t>29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88698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EDA97D-EEE0-49BD-9E2A-42CDE6865F13}" type="datetimeFigureOut">
              <a:rPr lang="en-NZ" smtClean="0"/>
              <a:t>12/10/2015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F82BE7-82C0-48A5-9078-B129A49DAB52}" type="slidenum">
              <a:rPr lang="en-NZ" smtClean="0"/>
              <a:t>‹#›</a:t>
            </a:fld>
            <a:endParaRPr lang="en-NZ"/>
          </a:p>
        </p:txBody>
      </p:sp>
      <p:sp>
        <p:nvSpPr>
          <p:cNvPr id="7" name="Rectangle 6"/>
          <p:cNvSpPr>
            <a:spLocks/>
          </p:cNvSpPr>
          <p:nvPr userDrawn="1"/>
        </p:nvSpPr>
        <p:spPr>
          <a:xfrm>
            <a:off x="0" y="-3462"/>
            <a:ext cx="9144000" cy="1046481"/>
          </a:xfrm>
          <a:prstGeom prst="rect">
            <a:avLst/>
          </a:prstGeom>
          <a:solidFill>
            <a:srgbClr val="00ACA2"/>
          </a:solidFill>
          <a:ln>
            <a:solidFill>
              <a:srgbClr val="00A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 fontAlgn="base"/>
            <a:r>
              <a:rPr lang="en-US" sz="2000" dirty="0" smtClean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Action Mapping for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dirty="0" smtClean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apid </a:t>
            </a:r>
            <a:r>
              <a:rPr lang="en-US" sz="2000" dirty="0" err="1" smtClean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elearning</a:t>
            </a:r>
            <a:r>
              <a:rPr lang="en-US" sz="2000" dirty="0" smtClean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development</a:t>
            </a:r>
            <a:endParaRPr lang="en-NZ" sz="2000" dirty="0"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4328" y="6242280"/>
            <a:ext cx="1452432" cy="45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10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EDA97D-EEE0-49BD-9E2A-42CDE6865F13}" type="datetimeFigureOut">
              <a:rPr lang="en-NZ" smtClean="0"/>
              <a:t>12/10/2015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F82BE7-82C0-48A5-9078-B129A49DAB5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25832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EDA97D-EEE0-49BD-9E2A-42CDE6865F13}" type="datetimeFigureOut">
              <a:rPr lang="en-NZ" smtClean="0"/>
              <a:t>12/10/2015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F82BE7-82C0-48A5-9078-B129A49DAB5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48447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EDA97D-EEE0-49BD-9E2A-42CDE6865F13}" type="datetimeFigureOut">
              <a:rPr lang="en-NZ" smtClean="0"/>
              <a:t>12/10/2015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F82BE7-82C0-48A5-9078-B129A49DAB5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16918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EDA97D-EEE0-49BD-9E2A-42CDE6865F13}" type="datetimeFigureOut">
              <a:rPr lang="en-NZ" smtClean="0"/>
              <a:t>12/10/2015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F82BE7-82C0-48A5-9078-B129A49DAB5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65347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EDA97D-EEE0-49BD-9E2A-42CDE6865F13}" type="datetimeFigureOut">
              <a:rPr lang="en-NZ" smtClean="0"/>
              <a:t>12/10/2015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F82BE7-82C0-48A5-9078-B129A49DAB5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47072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EDA97D-EEE0-49BD-9E2A-42CDE6865F13}" type="datetimeFigureOut">
              <a:rPr lang="en-NZ" smtClean="0"/>
              <a:t>12/10/2015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F82BE7-82C0-48A5-9078-B129A49DAB5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57532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EDA97D-EEE0-49BD-9E2A-42CDE6865F13}" type="datetimeFigureOut">
              <a:rPr lang="en-NZ" smtClean="0"/>
              <a:t>12/10/2015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F82BE7-82C0-48A5-9078-B129A49DAB5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13773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EDA97D-EEE0-49BD-9E2A-42CDE6865F13}" type="datetimeFigureOut">
              <a:rPr lang="en-NZ" smtClean="0"/>
              <a:t>12/10/2015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F82BE7-82C0-48A5-9078-B129A49DAB5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42595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EDA97D-EEE0-49BD-9E2A-42CDE6865F13}" type="datetimeFigureOut">
              <a:rPr lang="en-NZ" smtClean="0"/>
              <a:t>12/10/2015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F82BE7-82C0-48A5-9078-B129A49DAB5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66686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EDA97D-EEE0-49BD-9E2A-42CDE6865F13}" type="datetimeFigureOut">
              <a:rPr lang="en-NZ" smtClean="0"/>
              <a:t>12/10/2015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5F82BE7-82C0-48A5-9078-B129A49DAB5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41214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 userDrawn="1"/>
        </p:nvSpPr>
        <p:spPr>
          <a:xfrm>
            <a:off x="0" y="-3462"/>
            <a:ext cx="9144000" cy="1046481"/>
          </a:xfrm>
          <a:prstGeom prst="rect">
            <a:avLst/>
          </a:prstGeom>
          <a:solidFill>
            <a:srgbClr val="00ACA2"/>
          </a:solidFill>
          <a:ln>
            <a:solidFill>
              <a:srgbClr val="00A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 fontAlgn="base"/>
            <a:r>
              <a:rPr lang="en-US" sz="2000" dirty="0" smtClean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Action Mapping for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dirty="0" smtClean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apid </a:t>
            </a:r>
            <a:r>
              <a:rPr lang="en-US" sz="2000" dirty="0" err="1" smtClean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elearning</a:t>
            </a:r>
            <a:r>
              <a:rPr lang="en-US" sz="2000" dirty="0" smtClean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development</a:t>
            </a:r>
            <a:endParaRPr lang="en-NZ" sz="2000" dirty="0"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524328" y="6242280"/>
            <a:ext cx="1452432" cy="45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08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ma"/><Relationship Id="rId7" Type="http://schemas.openxmlformats.org/officeDocument/2006/relationships/image" Target="../media/image2.png"/><Relationship Id="rId2" Type="http://schemas.microsoft.com/office/2007/relationships/media" Target="../media/media1.wm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ma"/><Relationship Id="rId2" Type="http://schemas.microsoft.com/office/2007/relationships/media" Target="../media/media24.wm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ma"/><Relationship Id="rId2" Type="http://schemas.microsoft.com/office/2007/relationships/media" Target="../media/media25.wm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ma"/><Relationship Id="rId2" Type="http://schemas.microsoft.com/office/2007/relationships/media" Target="../media/media26.wm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27.wma"/><Relationship Id="rId7" Type="http://schemas.openxmlformats.org/officeDocument/2006/relationships/image" Target="../media/image32.png"/><Relationship Id="rId2" Type="http://schemas.microsoft.com/office/2007/relationships/media" Target="../media/media27.wma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ma"/><Relationship Id="rId7" Type="http://schemas.openxmlformats.org/officeDocument/2006/relationships/image" Target="../media/image2.png"/><Relationship Id="rId2" Type="http://schemas.microsoft.com/office/2007/relationships/media" Target="../media/media29.wma"/><Relationship Id="rId1" Type="http://schemas.openxmlformats.org/officeDocument/2006/relationships/tags" Target="../tags/tag10.xml"/><Relationship Id="rId6" Type="http://schemas.openxmlformats.org/officeDocument/2006/relationships/image" Target="../media/image36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7" Type="http://schemas.openxmlformats.org/officeDocument/2006/relationships/image" Target="../media/image2.png"/><Relationship Id="rId2" Type="http://schemas.microsoft.com/office/2007/relationships/media" Target="../media/media3.wm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0.wma"/><Relationship Id="rId7" Type="http://schemas.openxmlformats.org/officeDocument/2006/relationships/image" Target="../media/image39.png"/><Relationship Id="rId2" Type="http://schemas.microsoft.com/office/2007/relationships/media" Target="../media/media30.wma"/><Relationship Id="rId1" Type="http://schemas.openxmlformats.org/officeDocument/2006/relationships/tags" Target="../tags/tag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pub/miranda-verswijvelen/5/bbb/275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miranda.verswijvelen@waitematadhb.govt.nz" TargetMode="Externa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6" Type="http://schemas.openxmlformats.org/officeDocument/2006/relationships/hyperlink" Target="http://bit.ly/1LO4bYU" TargetMode="External"/><Relationship Id="rId5" Type="http://schemas.openxmlformats.org/officeDocument/2006/relationships/hyperlink" Target="http://blog.cathy-moore.com/" TargetMode="External"/><Relationship Id="rId4" Type="http://schemas.openxmlformats.org/officeDocument/2006/relationships/hyperlink" Target="http://bit.ly/1LO3I9d" TargetMode="Externa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7" Type="http://schemas.openxmlformats.org/officeDocument/2006/relationships/image" Target="../media/image2.png"/><Relationship Id="rId2" Type="http://schemas.microsoft.com/office/2007/relationships/media" Target="../media/media7.wma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/>
          </p:cNvSpPr>
          <p:nvPr/>
        </p:nvSpPr>
        <p:spPr>
          <a:xfrm>
            <a:off x="0" y="-3462"/>
            <a:ext cx="9144000" cy="1046481"/>
          </a:xfrm>
          <a:prstGeom prst="rect">
            <a:avLst/>
          </a:prstGeom>
          <a:solidFill>
            <a:srgbClr val="00ACA2"/>
          </a:solidFill>
          <a:ln>
            <a:solidFill>
              <a:srgbClr val="00AC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r" fontAlgn="base"/>
            <a:r>
              <a:rPr lang="en-US" sz="2000" dirty="0" smtClean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Action Mapping for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000" dirty="0" smtClean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apid </a:t>
            </a:r>
            <a:r>
              <a:rPr lang="en-US" sz="2000" dirty="0" err="1" smtClean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elearning</a:t>
            </a:r>
            <a:r>
              <a:rPr lang="en-US" sz="2000" dirty="0" smtClean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development</a:t>
            </a:r>
            <a:endParaRPr lang="en-NZ" sz="2000" dirty="0"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6242280"/>
            <a:ext cx="1452432" cy="454332"/>
          </a:xfrm>
          <a:prstGeom prst="rect">
            <a:avLst/>
          </a:prstGeom>
        </p:spPr>
      </p:pic>
      <p:sp>
        <p:nvSpPr>
          <p:cNvPr id="8" name="Rectangle 7"/>
          <p:cNvSpPr>
            <a:spLocks/>
          </p:cNvSpPr>
          <p:nvPr/>
        </p:nvSpPr>
        <p:spPr>
          <a:xfrm>
            <a:off x="0" y="0"/>
            <a:ext cx="9144000" cy="4099170"/>
          </a:xfrm>
          <a:prstGeom prst="rect">
            <a:avLst/>
          </a:prstGeom>
          <a:solidFill>
            <a:srgbClr val="00ACA2"/>
          </a:solidFill>
          <a:ln w="12700" cap="flat" cmpd="sng" algn="ctr">
            <a:solidFill>
              <a:srgbClr val="00ACA2"/>
            </a:solidFill>
            <a:prstDash val="solid"/>
            <a:miter lim="800000"/>
          </a:ln>
          <a:effectLst/>
        </p:spPr>
        <p:txBody>
          <a:bodyPr rIns="360000" rtlCol="0" anchor="ctr"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Action mapping </a:t>
            </a:r>
            <a:endParaRPr kumimoji="0" lang="en-NZ" sz="3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</a:t>
            </a:r>
            <a:r>
              <a:rPr kumimoji="0" lang="en-NZ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rapid </a:t>
            </a:r>
            <a:r>
              <a:rPr kumimoji="0" lang="en-NZ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elearning</a:t>
            </a:r>
            <a:r>
              <a:rPr kumimoji="0" lang="en-NZ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development</a:t>
            </a: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225083" y="5758537"/>
            <a:ext cx="48045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Miranda </a:t>
            </a:r>
            <a:r>
              <a:rPr lang="en-NZ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Verswijvelen</a:t>
            </a:r>
            <a:endParaRPr lang="en-NZ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Instructional Designer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48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2"/>
    </mc:Choice>
    <mc:Fallback xmlns="">
      <p:transition spd="slow" advTm="23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8423420" cy="391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524328" y="5373216"/>
            <a:ext cx="1368152" cy="5040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TextBox 3"/>
          <p:cNvSpPr txBox="1"/>
          <p:nvPr/>
        </p:nvSpPr>
        <p:spPr>
          <a:xfrm>
            <a:off x="4428331" y="4725144"/>
            <a:ext cx="1981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/>
                </a:solidFill>
              </a:rPr>
              <a:t>Agile development</a:t>
            </a:r>
            <a:endParaRPr lang="en-NZ" b="1" dirty="0">
              <a:solidFill>
                <a:schemeClr val="accent4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8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55"/>
    </mc:Choice>
    <mc:Fallback xmlns="">
      <p:transition spd="slow" advTm="19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4000" cy="401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884368" y="5445224"/>
            <a:ext cx="1584176" cy="43204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7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12"/>
    </mc:Choice>
    <mc:Fallback xmlns="">
      <p:transition spd="slow" advTm="32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132856"/>
            <a:ext cx="5201899" cy="358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5751" y="1484784"/>
            <a:ext cx="543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 what does this action mapping look like in a module?</a:t>
            </a:r>
            <a:endParaRPr lang="en-NZ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2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48"/>
    </mc:Choice>
    <mc:Fallback xmlns="">
      <p:transition spd="slow" advTm="35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1340768"/>
            <a:ext cx="5547917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7256" y="5661248"/>
            <a:ext cx="5112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Gamified</a:t>
            </a:r>
            <a:r>
              <a:rPr lang="en-US" dirty="0" smtClean="0"/>
              <a:t> learning design chosen to emphasize </a:t>
            </a:r>
          </a:p>
          <a:p>
            <a:pPr algn="ctr"/>
            <a:r>
              <a:rPr lang="en-US" dirty="0" smtClean="0"/>
              <a:t>the areas of action identified to achieve the big goal.</a:t>
            </a:r>
            <a:endParaRPr lang="en-NZ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4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07"/>
    </mc:Choice>
    <mc:Fallback xmlns="">
      <p:transition spd="slow" advTm="51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17" y="1268760"/>
            <a:ext cx="7025765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87417" y="6164700"/>
            <a:ext cx="6101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hand hygiene issue – it needs to happen without thinking.</a:t>
            </a:r>
            <a:endParaRPr lang="en-NZ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2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73"/>
    </mc:Choice>
    <mc:Fallback xmlns="">
      <p:transition spd="slow" advTm="96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293700"/>
            <a:ext cx="7041512" cy="472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4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86"/>
    </mc:Choice>
    <mc:Fallback xmlns="">
      <p:transition spd="slow" advTm="32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88987"/>
            <a:ext cx="6336703" cy="475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0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5"/>
    </mc:Choice>
    <mc:Fallback xmlns="">
      <p:transition spd="slow" advTm="5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407912" cy="480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6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10"/>
    </mc:Choice>
    <mc:Fallback xmlns="">
      <p:transition spd="slow" advTm="16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5"/>
            <a:ext cx="612729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04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6"/>
    </mc:Choice>
    <mc:Fallback xmlns="">
      <p:transition spd="slow" advTm="3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24000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0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95"/>
    </mc:Choice>
    <mc:Fallback xmlns="">
      <p:transition spd="slow" advTm="81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572" y="1538603"/>
            <a:ext cx="1958359" cy="26829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55575" y="1539023"/>
            <a:ext cx="2363998" cy="2682532"/>
            <a:chOff x="4071937" y="720131"/>
            <a:chExt cx="4048126" cy="435193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1937" y="720131"/>
              <a:ext cx="4048125" cy="22764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842"/>
            <a:stretch/>
          </p:blipFill>
          <p:spPr bwMode="auto">
            <a:xfrm>
              <a:off x="4071938" y="2996606"/>
              <a:ext cx="4048125" cy="207545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686208" y="4365104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NZ" dirty="0">
                <a:solidFill>
                  <a:srgbClr val="444444"/>
                </a:solidFill>
                <a:latin typeface="Lato"/>
              </a:rPr>
              <a:t>Largest NZ DHB by population: 580,000 people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dirty="0">
              <a:solidFill>
                <a:srgbClr val="444444"/>
              </a:solidFill>
              <a:latin typeface="Lato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44444"/>
                </a:solidFill>
                <a:latin typeface="Lato"/>
              </a:rPr>
              <a:t>Employs more than 7000 people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dirty="0">
              <a:solidFill>
                <a:srgbClr val="444444"/>
              </a:solidFill>
              <a:latin typeface="Lato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44444"/>
                </a:solidFill>
                <a:latin typeface="Lato"/>
              </a:rPr>
              <a:t>Learning Technologies team of 3 FTE – growing to 4!</a:t>
            </a:r>
          </a:p>
          <a:p>
            <a:pPr fontAlgn="base"/>
            <a:endParaRPr lang="en-US" dirty="0">
              <a:solidFill>
                <a:srgbClr val="444444"/>
              </a:solidFill>
              <a:latin typeface="Lato"/>
            </a:endParaRPr>
          </a:p>
          <a:p>
            <a:pPr fontAlgn="base"/>
            <a:endParaRPr lang="en-NZ" dirty="0">
              <a:solidFill>
                <a:srgbClr val="444444"/>
              </a:solidFill>
              <a:latin typeface="Lato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4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97"/>
    </mc:Choice>
    <mc:Fallback xmlns="">
      <p:transition spd="slow" advTm="71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8423420" cy="391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524328" y="5373216"/>
            <a:ext cx="1368152" cy="5040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Z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28331" y="4725144"/>
            <a:ext cx="1981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/>
                </a:solidFill>
              </a:rPr>
              <a:t>Agile development</a:t>
            </a:r>
            <a:endParaRPr lang="en-NZ" b="1" dirty="0">
              <a:solidFill>
                <a:schemeClr val="accent4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4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15"/>
    </mc:Choice>
    <mc:Fallback xmlns="">
      <p:transition spd="slow" advTm="24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>
            <a:spLocks/>
          </p:cNvSpPr>
          <p:nvPr/>
        </p:nvSpPr>
        <p:spPr>
          <a:xfrm>
            <a:off x="2270718" y="1728391"/>
            <a:ext cx="1346806" cy="130213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200" dirty="0" smtClean="0">
                <a:uFillTx/>
              </a:rPr>
              <a:t>WEEKLY MEETINGs with SME</a:t>
            </a:r>
            <a:endParaRPr lang="en-NZ" sz="1200" dirty="0">
              <a:uFillTx/>
            </a:endParaRPr>
          </a:p>
        </p:txBody>
      </p:sp>
      <p:sp>
        <p:nvSpPr>
          <p:cNvPr id="6" name="Oval 5"/>
          <p:cNvSpPr>
            <a:spLocks/>
          </p:cNvSpPr>
          <p:nvPr/>
        </p:nvSpPr>
        <p:spPr>
          <a:xfrm>
            <a:off x="4644008" y="1661708"/>
            <a:ext cx="1346806" cy="130213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200" dirty="0" smtClean="0">
                <a:uFillTx/>
              </a:rPr>
              <a:t>DEVELOP</a:t>
            </a:r>
            <a:endParaRPr lang="en-NZ" sz="1200" dirty="0">
              <a:uFillTx/>
            </a:endParaRPr>
          </a:p>
        </p:txBody>
      </p:sp>
      <p:sp>
        <p:nvSpPr>
          <p:cNvPr id="10" name="TextBox 9"/>
          <p:cNvSpPr txBox="1">
            <a:spLocks/>
          </p:cNvSpPr>
          <p:nvPr/>
        </p:nvSpPr>
        <p:spPr>
          <a:xfrm>
            <a:off x="3176989" y="3356992"/>
            <a:ext cx="197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2400" b="1" dirty="0" smtClean="0">
                <a:solidFill>
                  <a:srgbClr val="000000"/>
                </a:solidFill>
                <a:uFillTx/>
              </a:rPr>
              <a:t>12 – 15 weeks</a:t>
            </a:r>
            <a:endParaRPr lang="en-NZ" sz="2400" b="1" dirty="0">
              <a:solidFill>
                <a:srgbClr val="000000"/>
              </a:solidFill>
              <a:uFillTx/>
            </a:endParaRPr>
          </a:p>
        </p:txBody>
      </p:sp>
      <p:sp>
        <p:nvSpPr>
          <p:cNvPr id="11" name="Curved Up Arrow 10"/>
          <p:cNvSpPr>
            <a:spLocks/>
          </p:cNvSpPr>
          <p:nvPr/>
        </p:nvSpPr>
        <p:spPr>
          <a:xfrm>
            <a:off x="3438932" y="2852936"/>
            <a:ext cx="1449541" cy="419359"/>
          </a:xfrm>
          <a:prstGeom prst="curved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tx1"/>
              </a:solidFill>
              <a:uFillTx/>
            </a:endParaRPr>
          </a:p>
        </p:txBody>
      </p:sp>
      <p:sp>
        <p:nvSpPr>
          <p:cNvPr id="12" name="Curved Up Arrow 11"/>
          <p:cNvSpPr>
            <a:spLocks/>
          </p:cNvSpPr>
          <p:nvPr/>
        </p:nvSpPr>
        <p:spPr>
          <a:xfrm rot="10800000">
            <a:off x="3392968" y="1452028"/>
            <a:ext cx="1449541" cy="419359"/>
          </a:xfrm>
          <a:prstGeom prst="curved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tx1"/>
              </a:solidFill>
              <a:uFillTx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65387" y="4437112"/>
            <a:ext cx="595124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Close collaboration with SME – they are part of the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User testing at different stages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Regular check in with governance teams and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000" dirty="0" smtClean="0"/>
              <a:t>If in doubt… always return to the action map.</a:t>
            </a:r>
            <a:endParaRPr lang="en-NZ" sz="2000" dirty="0"/>
          </a:p>
        </p:txBody>
      </p:sp>
      <p:sp>
        <p:nvSpPr>
          <p:cNvPr id="14" name="Down Arrow 13"/>
          <p:cNvSpPr/>
          <p:nvPr/>
        </p:nvSpPr>
        <p:spPr>
          <a:xfrm>
            <a:off x="3923928" y="3933056"/>
            <a:ext cx="417081" cy="504056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9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77"/>
    </mc:Choice>
    <mc:Fallback xmlns="">
      <p:transition spd="slow" advTm="67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16831"/>
            <a:ext cx="5473427" cy="410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50922" y="1326156"/>
            <a:ext cx="4866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 how does the agile development work exactly?</a:t>
            </a:r>
            <a:endParaRPr lang="en-NZ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1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75"/>
    </mc:Choice>
    <mc:Fallback xmlns="">
      <p:transition spd="slow" advTm="108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86" y="2523051"/>
            <a:ext cx="7426016" cy="255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27310" y="4464037"/>
            <a:ext cx="39051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Basic SME scenario  provided</a:t>
            </a:r>
            <a:endParaRPr lang="en-N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Part of weekly ‘SME homework’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 writing or content dump up front</a:t>
            </a:r>
            <a:endParaRPr lang="en-NZ" dirty="0"/>
          </a:p>
        </p:txBody>
      </p:sp>
      <p:sp>
        <p:nvSpPr>
          <p:cNvPr id="6" name="Curved Down Arrow 5"/>
          <p:cNvSpPr/>
          <p:nvPr/>
        </p:nvSpPr>
        <p:spPr>
          <a:xfrm rot="2709169">
            <a:off x="4260452" y="3552323"/>
            <a:ext cx="1368152" cy="50405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929686" y="2163011"/>
            <a:ext cx="3393566" cy="3096344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1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20"/>
    </mc:Choice>
    <mc:Fallback xmlns="">
      <p:transition spd="slow" advTm="57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28" y="1979027"/>
            <a:ext cx="4896544" cy="350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44108" y="4537915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>
                <a:uFillTx/>
              </a:rPr>
              <a:t>Quick changes on spot: add text bubbles for notes, change words</a:t>
            </a:r>
          </a:p>
        </p:txBody>
      </p:sp>
      <p:sp>
        <p:nvSpPr>
          <p:cNvPr id="6" name="Rectangle 5"/>
          <p:cNvSpPr/>
          <p:nvPr/>
        </p:nvSpPr>
        <p:spPr>
          <a:xfrm>
            <a:off x="5503590" y="1968505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No storyboard – rough shapes and flows in Storyline to start</a:t>
            </a:r>
            <a:endParaRPr lang="en-NZ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08104" y="2688585"/>
            <a:ext cx="33123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Accompanied walkthrough and online access to every version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5508104" y="3700889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Discussion – collaboration on scenario development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79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92"/>
    </mc:Choice>
    <mc:Fallback xmlns="">
      <p:transition spd="slow" advTm="84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772816"/>
            <a:ext cx="4608512" cy="347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44108" y="4537915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>
                <a:uFillTx/>
              </a:rPr>
              <a:t>Scenarios can still change on user feedback</a:t>
            </a:r>
          </a:p>
        </p:txBody>
      </p:sp>
      <p:sp>
        <p:nvSpPr>
          <p:cNvPr id="6" name="Rectangle 5"/>
          <p:cNvSpPr/>
          <p:nvPr/>
        </p:nvSpPr>
        <p:spPr>
          <a:xfrm>
            <a:off x="5503590" y="1968505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Screens change every week</a:t>
            </a:r>
            <a:endParaRPr lang="en-NZ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08104" y="2688585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Graphic design ideas take shape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08104" y="3700889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SME’s provide graphics where necessary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35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19"/>
    </mc:Choice>
    <mc:Fallback xmlns="">
      <p:transition spd="slow" advTm="55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20637"/>
            <a:ext cx="4968552" cy="3760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08104" y="4735145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>
                <a:uFillTx/>
              </a:rPr>
              <a:t>80-20 thinking for launch.</a:t>
            </a:r>
          </a:p>
        </p:txBody>
      </p:sp>
      <p:sp>
        <p:nvSpPr>
          <p:cNvPr id="6" name="Rectangle 5"/>
          <p:cNvSpPr/>
          <p:nvPr/>
        </p:nvSpPr>
        <p:spPr>
          <a:xfrm>
            <a:off x="5503590" y="1968505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Delivery date in view!</a:t>
            </a:r>
            <a:endParaRPr lang="en-NZ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08104" y="2688585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Collective excitement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71592" y="3473415"/>
            <a:ext cx="367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Work on screen consistency. Heavy use of master slides supports constant change!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75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78"/>
    </mc:Choice>
    <mc:Fallback xmlns="">
      <p:transition spd="slow" advTm="71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1" y="1556792"/>
            <a:ext cx="3252765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307" y="1614611"/>
            <a:ext cx="3096344" cy="233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1" y="4105451"/>
            <a:ext cx="3226525" cy="241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315" y="4105451"/>
            <a:ext cx="3024336" cy="226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1" y="2393898"/>
            <a:ext cx="7010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15964" y="1124744"/>
            <a:ext cx="428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Another quick example: Acute Care Training</a:t>
            </a:r>
            <a:endParaRPr lang="en-NZ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383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305"/>
    </mc:Choice>
    <mc:Fallback xmlns="">
      <p:transition spd="slow" advTm="126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8423420" cy="391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524328" y="5373216"/>
            <a:ext cx="1368152" cy="5040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Z">
              <a:solidFill>
                <a:srgbClr val="000000"/>
              </a:solidFill>
            </a:endParaRPr>
          </a:p>
        </p:txBody>
      </p:sp>
      <p:sp>
        <p:nvSpPr>
          <p:cNvPr id="2" name="Curved Up Arrow 1"/>
          <p:cNvSpPr/>
          <p:nvPr/>
        </p:nvSpPr>
        <p:spPr>
          <a:xfrm flipH="1">
            <a:off x="6444208" y="4143697"/>
            <a:ext cx="1584176" cy="1080120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tx1"/>
              </a:solidFill>
            </a:endParaRPr>
          </a:p>
        </p:txBody>
      </p:sp>
      <p:sp>
        <p:nvSpPr>
          <p:cNvPr id="3" name="Smiley Face 2"/>
          <p:cNvSpPr/>
          <p:nvPr/>
        </p:nvSpPr>
        <p:spPr>
          <a:xfrm>
            <a:off x="6549577" y="5269175"/>
            <a:ext cx="792088" cy="720080"/>
          </a:xfrm>
          <a:prstGeom prst="smileyFac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TextBox 3"/>
          <p:cNvSpPr txBox="1"/>
          <p:nvPr/>
        </p:nvSpPr>
        <p:spPr>
          <a:xfrm>
            <a:off x="7294927" y="5306049"/>
            <a:ext cx="1597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Evaluate!</a:t>
            </a:r>
          </a:p>
          <a:p>
            <a:r>
              <a:rPr lang="en-US" dirty="0" smtClean="0"/>
              <a:t>User feedback!</a:t>
            </a:r>
            <a:endParaRPr lang="en-NZ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8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19"/>
    </mc:Choice>
    <mc:Fallback xmlns="">
      <p:transition spd="slow" advTm="59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48829" y="1458199"/>
            <a:ext cx="22921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 secret?</a:t>
            </a:r>
          </a:p>
          <a:p>
            <a:pPr algn="ctr"/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Hold decisions lightly!</a:t>
            </a:r>
            <a:endParaRPr lang="en-NZ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36" y="2636912"/>
            <a:ext cx="7095688" cy="2649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98074" y="5445224"/>
            <a:ext cx="459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Don’t be afraid of crazy ideas. Try, test, engage.</a:t>
            </a:r>
          </a:p>
          <a:p>
            <a:pPr algn="ctr"/>
            <a:r>
              <a:rPr lang="en-US" dirty="0" smtClean="0"/>
              <a:t>Learn, explore other’s work, other </a:t>
            </a:r>
            <a:r>
              <a:rPr lang="en-US" dirty="0"/>
              <a:t>m</a:t>
            </a:r>
            <a:r>
              <a:rPr lang="en-US" dirty="0" smtClean="0"/>
              <a:t>edia</a:t>
            </a:r>
            <a:endParaRPr lang="en-NZ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863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706"/>
    </mc:Choice>
    <mc:Fallback xmlns="">
      <p:transition spd="slow" advTm="150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77812" y="2214030"/>
            <a:ext cx="686443" cy="694335"/>
          </a:xfrm>
          <a:prstGeom prst="ellipse">
            <a:avLst/>
          </a:prstGeom>
          <a:solidFill>
            <a:srgbClr val="58ABDF"/>
          </a:solidFill>
          <a:ln w="6350" cap="flat" cmpd="sng" algn="ctr">
            <a:solidFill>
              <a:srgbClr val="00A99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en-NZ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2040635" y="2204364"/>
            <a:ext cx="686443" cy="694335"/>
          </a:xfrm>
          <a:prstGeom prst="ellipse">
            <a:avLst/>
          </a:prstGeom>
          <a:solidFill>
            <a:srgbClr val="58ABDF"/>
          </a:solidFill>
          <a:ln w="6350" cap="flat" cmpd="sng" algn="ctr">
            <a:solidFill>
              <a:srgbClr val="00A99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en-NZ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3539967" y="2215628"/>
            <a:ext cx="686443" cy="694335"/>
          </a:xfrm>
          <a:prstGeom prst="ellipse">
            <a:avLst/>
          </a:prstGeom>
          <a:solidFill>
            <a:srgbClr val="58ABDF"/>
          </a:solidFill>
          <a:ln w="6350" cap="flat" cmpd="sng" algn="ctr">
            <a:solidFill>
              <a:srgbClr val="00A99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en-NZ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5059012" y="2217089"/>
            <a:ext cx="686443" cy="694335"/>
          </a:xfrm>
          <a:prstGeom prst="ellipse">
            <a:avLst/>
          </a:prstGeom>
          <a:solidFill>
            <a:srgbClr val="58ABDF"/>
          </a:solidFill>
          <a:ln w="6350" cap="flat" cmpd="sng" algn="ctr">
            <a:solidFill>
              <a:srgbClr val="00A99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en-NZ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813564" y="2449913"/>
            <a:ext cx="644265" cy="165455"/>
          </a:xfrm>
          <a:prstGeom prst="rightArrow">
            <a:avLst/>
          </a:prstGeom>
          <a:solidFill>
            <a:srgbClr val="C8C8B1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324589" y="2445800"/>
            <a:ext cx="644265" cy="165455"/>
          </a:xfrm>
          <a:prstGeom prst="rightArrow">
            <a:avLst/>
          </a:prstGeom>
          <a:solidFill>
            <a:srgbClr val="C8C8B1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1310560" y="2468805"/>
            <a:ext cx="644265" cy="165455"/>
          </a:xfrm>
          <a:prstGeom prst="rightArrow">
            <a:avLst/>
          </a:prstGeom>
          <a:solidFill>
            <a:srgbClr val="C8C8B1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5843629" y="2453821"/>
            <a:ext cx="644265" cy="165455"/>
          </a:xfrm>
          <a:prstGeom prst="rightArrow">
            <a:avLst/>
          </a:prstGeom>
          <a:solidFill>
            <a:srgbClr val="C8C8B1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14997" y="2276179"/>
            <a:ext cx="1488660" cy="550705"/>
          </a:xfrm>
          <a:prstGeom prst="rect">
            <a:avLst/>
          </a:prstGeom>
          <a:solidFill>
            <a:srgbClr val="BF37B0"/>
          </a:solidFill>
          <a:ln w="6350" cap="flat" cmpd="sng" algn="ctr">
            <a:solidFill>
              <a:srgbClr val="BF37B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QUIZ</a:t>
            </a:r>
            <a:endParaRPr kumimoji="0" lang="en-NZ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12" y="3461815"/>
            <a:ext cx="315094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ight Arrow 13"/>
          <p:cNvSpPr/>
          <p:nvPr/>
        </p:nvSpPr>
        <p:spPr>
          <a:xfrm rot="3664558">
            <a:off x="859586" y="3085943"/>
            <a:ext cx="540743" cy="240633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53" y="3550964"/>
            <a:ext cx="3319774" cy="226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ight Arrow 15"/>
          <p:cNvSpPr/>
          <p:nvPr/>
        </p:nvSpPr>
        <p:spPr>
          <a:xfrm rot="7013934">
            <a:off x="6931526" y="3094783"/>
            <a:ext cx="540743" cy="240633"/>
          </a:xfrm>
          <a:prstGeom prst="rightArrow">
            <a:avLst/>
          </a:prstGeom>
          <a:solidFill>
            <a:srgbClr val="000000"/>
          </a:solidFill>
          <a:ln w="12700" cap="flat" cmpd="sng" algn="ctr">
            <a:solidFill>
              <a:srgbClr val="000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560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94"/>
    </mc:Choice>
    <mc:Fallback xmlns="">
      <p:transition spd="slow" advTm="75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23728" y="1484784"/>
            <a:ext cx="5619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Do our modules work? Do we achieve </a:t>
            </a:r>
            <a:r>
              <a:rPr lang="en-US" dirty="0" err="1" smtClean="0"/>
              <a:t>behaviour</a:t>
            </a:r>
            <a:r>
              <a:rPr lang="en-US" dirty="0" smtClean="0"/>
              <a:t> change?</a:t>
            </a:r>
            <a:endParaRPr lang="en-N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525" y="1257848"/>
            <a:ext cx="823203" cy="823203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4307384" cy="3235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102" y="2422344"/>
            <a:ext cx="3981779" cy="330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59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43"/>
    </mc:Choice>
    <mc:Fallback xmlns="">
      <p:transition spd="slow" advTm="47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21212545">
            <a:off x="339854" y="378941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dirty="0"/>
              <a:t>the </a:t>
            </a:r>
            <a:r>
              <a:rPr lang="en-NZ" dirty="0" smtClean="0"/>
              <a:t>interaction </a:t>
            </a:r>
            <a:r>
              <a:rPr lang="en-NZ" dirty="0"/>
              <a:t>to get the answers right </a:t>
            </a:r>
            <a:endParaRPr lang="en-NZ" dirty="0" smtClean="0"/>
          </a:p>
          <a:p>
            <a:r>
              <a:rPr lang="en-NZ" dirty="0" smtClean="0"/>
              <a:t>made </a:t>
            </a:r>
            <a:r>
              <a:rPr lang="en-NZ" dirty="0"/>
              <a:t>you think about it more</a:t>
            </a:r>
          </a:p>
        </p:txBody>
      </p:sp>
      <p:sp>
        <p:nvSpPr>
          <p:cNvPr id="5" name="Rectangle 4"/>
          <p:cNvSpPr/>
          <p:nvPr/>
        </p:nvSpPr>
        <p:spPr>
          <a:xfrm rot="200254">
            <a:off x="1711950" y="275548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dirty="0"/>
              <a:t>Where to locate incidence forms or who to talk to for more advice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44885" y="1450479"/>
            <a:ext cx="2304256" cy="969084"/>
          </a:xfrm>
          <a:prstGeom prst="wedgeRoundRectCallout">
            <a:avLst>
              <a:gd name="adj1" fmla="val -73744"/>
              <a:gd name="adj2" fmla="val -728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What did you like about this course?</a:t>
            </a:r>
            <a:endParaRPr lang="en-NZ" dirty="0"/>
          </a:p>
        </p:txBody>
      </p:sp>
      <p:sp>
        <p:nvSpPr>
          <p:cNvPr id="7" name="Rectangle 6"/>
          <p:cNvSpPr/>
          <p:nvPr/>
        </p:nvSpPr>
        <p:spPr>
          <a:xfrm>
            <a:off x="5325194" y="4367627"/>
            <a:ext cx="3491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b="0" i="0" dirty="0" smtClean="0">
                <a:solidFill>
                  <a:srgbClr val="6B6B6B"/>
                </a:solidFill>
                <a:effectLst/>
                <a:latin typeface="Open Sans"/>
              </a:rPr>
              <a:t>That we could go back if we got a mistake</a:t>
            </a:r>
            <a:endParaRPr lang="en-NZ" dirty="0"/>
          </a:p>
        </p:txBody>
      </p:sp>
      <p:sp>
        <p:nvSpPr>
          <p:cNvPr id="8" name="Rectangle 7"/>
          <p:cNvSpPr/>
          <p:nvPr/>
        </p:nvSpPr>
        <p:spPr>
          <a:xfrm rot="21315841">
            <a:off x="884838" y="4787384"/>
            <a:ext cx="3907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b="0" i="0" dirty="0" smtClean="0">
                <a:solidFill>
                  <a:srgbClr val="6B6B6B"/>
                </a:solidFill>
                <a:effectLst/>
                <a:latin typeface="Open Sans"/>
              </a:rPr>
              <a:t>Virtual experience and illustrations</a:t>
            </a:r>
            <a:endParaRPr lang="en-NZ" dirty="0"/>
          </a:p>
        </p:txBody>
      </p:sp>
      <p:sp>
        <p:nvSpPr>
          <p:cNvPr id="9" name="Rectangle 8"/>
          <p:cNvSpPr/>
          <p:nvPr/>
        </p:nvSpPr>
        <p:spPr>
          <a:xfrm rot="309217">
            <a:off x="2858237" y="546653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b="0" i="0" dirty="0" smtClean="0">
                <a:solidFill>
                  <a:srgbClr val="6B6B6B"/>
                </a:solidFill>
                <a:effectLst/>
                <a:latin typeface="Open Sans"/>
              </a:rPr>
              <a:t>informative refreshed knowledge of what to do in certain incidents</a:t>
            </a:r>
            <a:endParaRPr lang="en-NZ" dirty="0"/>
          </a:p>
        </p:txBody>
      </p:sp>
      <p:sp>
        <p:nvSpPr>
          <p:cNvPr id="10" name="Rectangle 9"/>
          <p:cNvSpPr/>
          <p:nvPr/>
        </p:nvSpPr>
        <p:spPr>
          <a:xfrm>
            <a:off x="4283968" y="17732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NZ" b="0" i="0" dirty="0" smtClean="0">
                <a:solidFill>
                  <a:srgbClr val="6B6B6B"/>
                </a:solidFill>
                <a:effectLst/>
                <a:latin typeface="Open Sans"/>
              </a:rPr>
              <a:t>it is engaging and easy to understand and remember.</a:t>
            </a:r>
            <a:endParaRPr lang="en-NZ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37"/>
    </mc:Choice>
    <mc:Fallback xmlns="">
      <p:transition spd="slow" advTm="66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484784"/>
            <a:ext cx="19075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Some useful links:</a:t>
            </a:r>
          </a:p>
          <a:p>
            <a:endParaRPr lang="en-US" dirty="0"/>
          </a:p>
          <a:p>
            <a:endParaRPr lang="en-NZ" dirty="0"/>
          </a:p>
        </p:txBody>
      </p:sp>
      <p:sp>
        <p:nvSpPr>
          <p:cNvPr id="5" name="Rectangle 4"/>
          <p:cNvSpPr/>
          <p:nvPr/>
        </p:nvSpPr>
        <p:spPr>
          <a:xfrm>
            <a:off x="395536" y="2397736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The award winning fire course: </a:t>
            </a:r>
            <a:r>
              <a:rPr lang="en-NZ" dirty="0" smtClean="0">
                <a:hlinkClick r:id="rId4"/>
              </a:rPr>
              <a:t>http://bit.ly/1LO3I9d</a:t>
            </a:r>
            <a:endParaRPr lang="en-NZ" dirty="0" smtClean="0"/>
          </a:p>
          <a:p>
            <a:endParaRPr lang="en-NZ" dirty="0"/>
          </a:p>
        </p:txBody>
      </p:sp>
      <p:sp>
        <p:nvSpPr>
          <p:cNvPr id="6" name="Rectangle 5"/>
          <p:cNvSpPr/>
          <p:nvPr/>
        </p:nvSpPr>
        <p:spPr>
          <a:xfrm>
            <a:off x="395536" y="2852936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Action mapping for </a:t>
            </a:r>
            <a:r>
              <a:rPr lang="en-NZ" dirty="0" err="1" smtClean="0"/>
              <a:t>elearning</a:t>
            </a:r>
            <a:r>
              <a:rPr lang="en-NZ" dirty="0" smtClean="0"/>
              <a:t> – Cathy Moore</a:t>
            </a:r>
            <a:br>
              <a:rPr lang="en-NZ" dirty="0" smtClean="0"/>
            </a:br>
            <a:r>
              <a:rPr lang="en-NZ" dirty="0" smtClean="0"/>
              <a:t> </a:t>
            </a:r>
            <a:r>
              <a:rPr lang="en-NZ" dirty="0" smtClean="0">
                <a:hlinkClick r:id="rId5"/>
              </a:rPr>
              <a:t>http://blog.cathy-moore.com/</a:t>
            </a:r>
            <a:endParaRPr lang="en-NZ" dirty="0" smtClean="0"/>
          </a:p>
        </p:txBody>
      </p:sp>
      <p:sp>
        <p:nvSpPr>
          <p:cNvPr id="7" name="Rectangle 6"/>
          <p:cNvSpPr/>
          <p:nvPr/>
        </p:nvSpPr>
        <p:spPr>
          <a:xfrm>
            <a:off x="395536" y="3529323"/>
            <a:ext cx="73448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Building branched scenarios – Tom Kuhlman (Articulate rapid </a:t>
            </a:r>
            <a:r>
              <a:rPr lang="en-NZ" dirty="0" err="1" smtClean="0"/>
              <a:t>e-learning</a:t>
            </a:r>
            <a:r>
              <a:rPr lang="en-NZ" dirty="0" smtClean="0"/>
              <a:t> blog): </a:t>
            </a:r>
            <a:r>
              <a:rPr lang="en-NZ" b="1" dirty="0">
                <a:hlinkClick r:id="rId6"/>
              </a:rPr>
              <a:t>http://</a:t>
            </a:r>
            <a:r>
              <a:rPr lang="en-NZ" b="1" dirty="0" smtClean="0">
                <a:hlinkClick r:id="rId6"/>
              </a:rPr>
              <a:t>bit.ly/1LO4bYU</a:t>
            </a:r>
            <a:endParaRPr lang="en-NZ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r>
              <a:rPr lang="en-US" b="1" dirty="0" smtClean="0"/>
              <a:t>Contact me: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7"/>
              </a:rPr>
              <a:t>miranda.verswijvelen@waitematadhb.govt.nz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>
                <a:hlinkClick r:id="rId8"/>
              </a:rPr>
              <a:t>https://www.linkedin.com/pub/miranda-verswijvelen/5/bbb/275</a:t>
            </a:r>
            <a:endParaRPr lang="en-N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6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51"/>
    </mc:Choice>
    <mc:Fallback xmlns="">
      <p:transition spd="slow" advTm="43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66971"/>
            <a:ext cx="3999106" cy="2255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2"/>
          <a:stretch/>
        </p:blipFill>
        <p:spPr bwMode="auto">
          <a:xfrm>
            <a:off x="5076056" y="2112782"/>
            <a:ext cx="3397706" cy="23633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6376" y="4293096"/>
            <a:ext cx="720080" cy="880949"/>
          </a:xfrm>
          <a:prstGeom prst="ellipse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3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74"/>
    </mc:Choice>
    <mc:Fallback xmlns="">
      <p:transition spd="slow" advTm="98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8423420" cy="391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524328" y="5373216"/>
            <a:ext cx="1368152" cy="5040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3" name="TextBox 22"/>
          <p:cNvSpPr txBox="1"/>
          <p:nvPr/>
        </p:nvSpPr>
        <p:spPr>
          <a:xfrm>
            <a:off x="4428331" y="4725144"/>
            <a:ext cx="1981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/>
                </a:solidFill>
              </a:rPr>
              <a:t>Agile development</a:t>
            </a:r>
            <a:endParaRPr lang="en-NZ" b="1" dirty="0">
              <a:solidFill>
                <a:schemeClr val="accent4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5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90"/>
    </mc:Choice>
    <mc:Fallback xmlns="">
      <p:transition spd="slow" advTm="71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6" y="1700808"/>
            <a:ext cx="8756174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1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88"/>
    </mc:Choice>
    <mc:Fallback xmlns="">
      <p:transition spd="slow" advTm="64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43" y="441242"/>
            <a:ext cx="895350" cy="1095375"/>
          </a:xfrm>
          <a:prstGeom prst="ellipse">
            <a:avLst/>
          </a:prstGeom>
          <a:ln w="76200">
            <a:solidFill>
              <a:srgbClr val="00A99B"/>
            </a:solidFill>
          </a:ln>
        </p:spPr>
      </p:pic>
      <p:sp>
        <p:nvSpPr>
          <p:cNvPr id="5" name="TextBox 4"/>
          <p:cNvSpPr txBox="1">
            <a:spLocks/>
          </p:cNvSpPr>
          <p:nvPr/>
        </p:nvSpPr>
        <p:spPr>
          <a:xfrm>
            <a:off x="1423728" y="1046481"/>
            <a:ext cx="1401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Cathy Moore</a:t>
            </a:r>
            <a:endParaRPr kumimoji="0" lang="en-NZ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922" y="3808393"/>
            <a:ext cx="1331495" cy="1331495"/>
          </a:xfrm>
          <a:prstGeom prst="rect">
            <a:avLst/>
          </a:prstGeom>
        </p:spPr>
      </p:pic>
      <p:sp>
        <p:nvSpPr>
          <p:cNvPr id="7" name="Isosceles Triangle 6"/>
          <p:cNvSpPr/>
          <p:nvPr/>
        </p:nvSpPr>
        <p:spPr>
          <a:xfrm>
            <a:off x="2840292" y="2876578"/>
            <a:ext cx="753978" cy="681791"/>
          </a:xfrm>
          <a:prstGeom prst="triangle">
            <a:avLst/>
          </a:prstGeom>
          <a:solidFill>
            <a:srgbClr val="00A99B"/>
          </a:solidFill>
          <a:ln w="6350" cap="flat" cmpd="sng" algn="ctr">
            <a:solidFill>
              <a:srgbClr val="00A99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5334830" y="2876577"/>
            <a:ext cx="753978" cy="681791"/>
          </a:xfrm>
          <a:prstGeom prst="triangle">
            <a:avLst/>
          </a:prstGeom>
          <a:solidFill>
            <a:srgbClr val="00A99B"/>
          </a:solidFill>
          <a:ln w="6350" cap="flat" cmpd="sng" algn="ctr">
            <a:solidFill>
              <a:srgbClr val="00A99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2840292" y="5078360"/>
            <a:ext cx="753978" cy="681791"/>
          </a:xfrm>
          <a:prstGeom prst="triangle">
            <a:avLst/>
          </a:prstGeom>
          <a:solidFill>
            <a:srgbClr val="00A99B"/>
          </a:solidFill>
          <a:ln w="6350" cap="flat" cmpd="sng" algn="ctr">
            <a:solidFill>
              <a:srgbClr val="00A99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Isosceles Triangle 9"/>
          <p:cNvSpPr/>
          <p:nvPr/>
        </p:nvSpPr>
        <p:spPr>
          <a:xfrm>
            <a:off x="5334830" y="5139888"/>
            <a:ext cx="753978" cy="681791"/>
          </a:xfrm>
          <a:prstGeom prst="triangle">
            <a:avLst/>
          </a:prstGeom>
          <a:solidFill>
            <a:srgbClr val="00A99B"/>
          </a:solidFill>
          <a:ln w="6350" cap="flat" cmpd="sng" algn="ctr">
            <a:solidFill>
              <a:srgbClr val="00A99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ight Arrow 10"/>
          <p:cNvSpPr/>
          <p:nvPr/>
        </p:nvSpPr>
        <p:spPr>
          <a:xfrm rot="2881508" flipH="1" flipV="1">
            <a:off x="5031147" y="5138531"/>
            <a:ext cx="479047" cy="123025"/>
          </a:xfrm>
          <a:prstGeom prst="rightArrow">
            <a:avLst/>
          </a:prstGeom>
          <a:solidFill>
            <a:srgbClr val="C8C8B1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ight Arrow 11"/>
          <p:cNvSpPr/>
          <p:nvPr/>
        </p:nvSpPr>
        <p:spPr>
          <a:xfrm rot="18718492" flipV="1">
            <a:off x="3432334" y="5138533"/>
            <a:ext cx="479047" cy="123025"/>
          </a:xfrm>
          <a:prstGeom prst="rightArrow">
            <a:avLst/>
          </a:prstGeom>
          <a:solidFill>
            <a:srgbClr val="C8C8B1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ight Arrow 12"/>
          <p:cNvSpPr/>
          <p:nvPr/>
        </p:nvSpPr>
        <p:spPr>
          <a:xfrm rot="18718492" flipH="1">
            <a:off x="5031147" y="3716067"/>
            <a:ext cx="479047" cy="123025"/>
          </a:xfrm>
          <a:prstGeom prst="rightArrow">
            <a:avLst/>
          </a:prstGeom>
          <a:solidFill>
            <a:srgbClr val="C8C8B1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ight Arrow 13"/>
          <p:cNvSpPr/>
          <p:nvPr/>
        </p:nvSpPr>
        <p:spPr>
          <a:xfrm rot="2881508">
            <a:off x="3488483" y="3780236"/>
            <a:ext cx="479047" cy="123025"/>
          </a:xfrm>
          <a:prstGeom prst="rightArrow">
            <a:avLst/>
          </a:prstGeom>
          <a:solidFill>
            <a:srgbClr val="C8C8B1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72901" y="2976208"/>
            <a:ext cx="336884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!</a:t>
            </a:r>
            <a:endParaRPr lang="en-NZ" sz="3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67429" y="2942116"/>
            <a:ext cx="336884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!</a:t>
            </a:r>
            <a:endParaRPr lang="en-NZ" sz="3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67419" y="5200044"/>
            <a:ext cx="336884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!</a:t>
            </a:r>
            <a:endParaRPr lang="en-NZ" sz="3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64880" y="5248169"/>
            <a:ext cx="336884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!</a:t>
            </a:r>
            <a:endParaRPr lang="en-NZ" sz="36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631873" y="2433533"/>
            <a:ext cx="873265" cy="882004"/>
            <a:chOff x="1542803" y="2416972"/>
            <a:chExt cx="873265" cy="882004"/>
          </a:xfrm>
        </p:grpSpPr>
        <p:sp>
          <p:nvSpPr>
            <p:cNvPr id="20" name="Rectangle 19"/>
            <p:cNvSpPr/>
            <p:nvPr/>
          </p:nvSpPr>
          <p:spPr>
            <a:xfrm>
              <a:off x="1542803" y="2416972"/>
              <a:ext cx="873265" cy="882004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en-NZ" kern="0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 rot="5400000">
              <a:off x="1620757" y="2672800"/>
              <a:ext cx="748310" cy="407594"/>
              <a:chOff x="3635896" y="3381446"/>
              <a:chExt cx="748310" cy="407594"/>
            </a:xfrm>
            <a:solidFill>
              <a:srgbClr val="000000">
                <a:lumMod val="75000"/>
                <a:lumOff val="25000"/>
              </a:srgbClr>
            </a:solidFill>
          </p:grpSpPr>
          <p:sp>
            <p:nvSpPr>
              <p:cNvPr id="22" name="Rounded Rectangle 21"/>
              <p:cNvSpPr/>
              <p:nvPr/>
            </p:nvSpPr>
            <p:spPr>
              <a:xfrm rot="1330109">
                <a:off x="3964849" y="3381446"/>
                <a:ext cx="381004" cy="98726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kern="0">
                  <a:solidFill>
                    <a:srgbClr val="FFFFFF"/>
                  </a:solidFill>
                  <a:latin typeface="Arial"/>
                </a:endParaRP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3635896" y="3451654"/>
                <a:ext cx="748310" cy="337386"/>
                <a:chOff x="3635896" y="3451654"/>
                <a:chExt cx="748310" cy="337386"/>
              </a:xfrm>
              <a:grpFill/>
            </p:grpSpPr>
            <p:sp>
              <p:nvSpPr>
                <p:cNvPr id="24" name="Rounded Rectangle 23"/>
                <p:cNvSpPr/>
                <p:nvPr/>
              </p:nvSpPr>
              <p:spPr>
                <a:xfrm>
                  <a:off x="3779912" y="3717032"/>
                  <a:ext cx="268036" cy="72008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5" name="Rounded Rectangle 24"/>
                <p:cNvSpPr/>
                <p:nvPr/>
              </p:nvSpPr>
              <p:spPr>
                <a:xfrm>
                  <a:off x="3687908" y="3630738"/>
                  <a:ext cx="360040" cy="72008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6" name="Rounded Rectangle 25"/>
                <p:cNvSpPr/>
                <p:nvPr/>
              </p:nvSpPr>
              <p:spPr>
                <a:xfrm>
                  <a:off x="3635896" y="3539953"/>
                  <a:ext cx="412052" cy="72008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7" name="Rounded Rectangle 26"/>
                <p:cNvSpPr/>
                <p:nvPr/>
              </p:nvSpPr>
              <p:spPr>
                <a:xfrm>
                  <a:off x="3692962" y="3451654"/>
                  <a:ext cx="360040" cy="72008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8" name="Rounded Rectangle 27"/>
                <p:cNvSpPr/>
                <p:nvPr/>
              </p:nvSpPr>
              <p:spPr>
                <a:xfrm>
                  <a:off x="3923928" y="3451654"/>
                  <a:ext cx="420143" cy="337386"/>
                </a:xfrm>
                <a:prstGeom prst="roundRect">
                  <a:avLst/>
                </a:prstGeom>
                <a:grpFill/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4240190" y="3451654"/>
                  <a:ext cx="144016" cy="31566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</p:grpSp>
      </p:grpSp>
      <p:grpSp>
        <p:nvGrpSpPr>
          <p:cNvPr id="30" name="Group 29"/>
          <p:cNvGrpSpPr/>
          <p:nvPr/>
        </p:nvGrpSpPr>
        <p:grpSpPr>
          <a:xfrm>
            <a:off x="6341701" y="2284000"/>
            <a:ext cx="873265" cy="882004"/>
            <a:chOff x="1542803" y="2416972"/>
            <a:chExt cx="873265" cy="882004"/>
          </a:xfrm>
        </p:grpSpPr>
        <p:sp>
          <p:nvSpPr>
            <p:cNvPr id="31" name="Rectangle 30"/>
            <p:cNvSpPr/>
            <p:nvPr/>
          </p:nvSpPr>
          <p:spPr>
            <a:xfrm>
              <a:off x="1542803" y="2416972"/>
              <a:ext cx="873265" cy="882004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en-NZ" kern="0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 rot="5400000">
              <a:off x="1620757" y="2672800"/>
              <a:ext cx="748310" cy="407594"/>
              <a:chOff x="3635896" y="3381446"/>
              <a:chExt cx="748310" cy="407594"/>
            </a:xfrm>
            <a:solidFill>
              <a:srgbClr val="000000">
                <a:lumMod val="75000"/>
                <a:lumOff val="25000"/>
              </a:srgbClr>
            </a:solidFill>
          </p:grpSpPr>
          <p:sp>
            <p:nvSpPr>
              <p:cNvPr id="33" name="Rounded Rectangle 32"/>
              <p:cNvSpPr/>
              <p:nvPr/>
            </p:nvSpPr>
            <p:spPr>
              <a:xfrm rot="1330109">
                <a:off x="3964849" y="3381446"/>
                <a:ext cx="381004" cy="98726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kern="0">
                  <a:solidFill>
                    <a:srgbClr val="FFFFFF"/>
                  </a:solidFill>
                  <a:latin typeface="Arial"/>
                </a:endParaRPr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3635896" y="3451654"/>
                <a:ext cx="748310" cy="337386"/>
                <a:chOff x="3635896" y="3451654"/>
                <a:chExt cx="748310" cy="337386"/>
              </a:xfrm>
              <a:grpFill/>
            </p:grpSpPr>
            <p:sp>
              <p:nvSpPr>
                <p:cNvPr id="35" name="Rounded Rectangle 34"/>
                <p:cNvSpPr/>
                <p:nvPr/>
              </p:nvSpPr>
              <p:spPr>
                <a:xfrm>
                  <a:off x="3779912" y="3717032"/>
                  <a:ext cx="268036" cy="72008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36" name="Rounded Rectangle 35"/>
                <p:cNvSpPr/>
                <p:nvPr/>
              </p:nvSpPr>
              <p:spPr>
                <a:xfrm>
                  <a:off x="3687908" y="3630738"/>
                  <a:ext cx="360040" cy="72008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37" name="Rounded Rectangle 36"/>
                <p:cNvSpPr/>
                <p:nvPr/>
              </p:nvSpPr>
              <p:spPr>
                <a:xfrm>
                  <a:off x="3635896" y="3539953"/>
                  <a:ext cx="412052" cy="72008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38" name="Rounded Rectangle 37"/>
                <p:cNvSpPr/>
                <p:nvPr/>
              </p:nvSpPr>
              <p:spPr>
                <a:xfrm>
                  <a:off x="3692962" y="3451654"/>
                  <a:ext cx="360040" cy="72008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39" name="Rounded Rectangle 38"/>
                <p:cNvSpPr/>
                <p:nvPr/>
              </p:nvSpPr>
              <p:spPr>
                <a:xfrm>
                  <a:off x="3923928" y="3451654"/>
                  <a:ext cx="420143" cy="337386"/>
                </a:xfrm>
                <a:prstGeom prst="roundRect">
                  <a:avLst/>
                </a:prstGeom>
                <a:grpFill/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4240190" y="3451654"/>
                  <a:ext cx="144016" cy="31566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</p:grpSp>
      </p:grpSp>
      <p:grpSp>
        <p:nvGrpSpPr>
          <p:cNvPr id="41" name="Group 40"/>
          <p:cNvGrpSpPr/>
          <p:nvPr/>
        </p:nvGrpSpPr>
        <p:grpSpPr>
          <a:xfrm>
            <a:off x="6554702" y="5633459"/>
            <a:ext cx="654458" cy="624446"/>
            <a:chOff x="1542803" y="2416972"/>
            <a:chExt cx="873265" cy="882004"/>
          </a:xfrm>
        </p:grpSpPr>
        <p:sp>
          <p:nvSpPr>
            <p:cNvPr id="42" name="Rectangle 41"/>
            <p:cNvSpPr/>
            <p:nvPr/>
          </p:nvSpPr>
          <p:spPr>
            <a:xfrm>
              <a:off x="1542803" y="2416972"/>
              <a:ext cx="873265" cy="882004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en-NZ" kern="0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 rot="5400000">
              <a:off x="1620757" y="2672800"/>
              <a:ext cx="748310" cy="407594"/>
              <a:chOff x="3635896" y="3381446"/>
              <a:chExt cx="748310" cy="407594"/>
            </a:xfrm>
            <a:solidFill>
              <a:srgbClr val="000000">
                <a:lumMod val="75000"/>
                <a:lumOff val="25000"/>
              </a:srgbClr>
            </a:solidFill>
          </p:grpSpPr>
          <p:sp>
            <p:nvSpPr>
              <p:cNvPr id="44" name="Rounded Rectangle 43"/>
              <p:cNvSpPr/>
              <p:nvPr/>
            </p:nvSpPr>
            <p:spPr>
              <a:xfrm rot="1330109">
                <a:off x="3964849" y="3381446"/>
                <a:ext cx="381004" cy="98726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kern="0">
                  <a:solidFill>
                    <a:srgbClr val="FFFFFF"/>
                  </a:solidFill>
                  <a:latin typeface="Arial"/>
                </a:endParaRPr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3635896" y="3451654"/>
                <a:ext cx="748310" cy="337386"/>
                <a:chOff x="3635896" y="3451654"/>
                <a:chExt cx="748310" cy="337386"/>
              </a:xfrm>
              <a:grpFill/>
            </p:grpSpPr>
            <p:sp>
              <p:nvSpPr>
                <p:cNvPr id="46" name="Rounded Rectangle 45"/>
                <p:cNvSpPr/>
                <p:nvPr/>
              </p:nvSpPr>
              <p:spPr>
                <a:xfrm>
                  <a:off x="3779912" y="3717032"/>
                  <a:ext cx="268036" cy="72008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7" name="Rounded Rectangle 46"/>
                <p:cNvSpPr/>
                <p:nvPr/>
              </p:nvSpPr>
              <p:spPr>
                <a:xfrm>
                  <a:off x="3687908" y="3630738"/>
                  <a:ext cx="360040" cy="72008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8" name="Rounded Rectangle 47"/>
                <p:cNvSpPr/>
                <p:nvPr/>
              </p:nvSpPr>
              <p:spPr>
                <a:xfrm>
                  <a:off x="3635896" y="3539953"/>
                  <a:ext cx="412052" cy="72008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9" name="Rounded Rectangle 48"/>
                <p:cNvSpPr/>
                <p:nvPr/>
              </p:nvSpPr>
              <p:spPr>
                <a:xfrm>
                  <a:off x="3692962" y="3451654"/>
                  <a:ext cx="360040" cy="72008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50" name="Rounded Rectangle 49"/>
                <p:cNvSpPr/>
                <p:nvPr/>
              </p:nvSpPr>
              <p:spPr>
                <a:xfrm>
                  <a:off x="3923928" y="3451654"/>
                  <a:ext cx="420143" cy="337386"/>
                </a:xfrm>
                <a:prstGeom prst="roundRect">
                  <a:avLst/>
                </a:prstGeom>
                <a:grpFill/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4240190" y="3451654"/>
                  <a:ext cx="144016" cy="31566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</p:grpSp>
      </p:grpSp>
      <p:grpSp>
        <p:nvGrpSpPr>
          <p:cNvPr id="52" name="Group 51"/>
          <p:cNvGrpSpPr/>
          <p:nvPr/>
        </p:nvGrpSpPr>
        <p:grpSpPr>
          <a:xfrm>
            <a:off x="1578331" y="5571332"/>
            <a:ext cx="873265" cy="882004"/>
            <a:chOff x="1542803" y="2416972"/>
            <a:chExt cx="873265" cy="882004"/>
          </a:xfrm>
        </p:grpSpPr>
        <p:sp>
          <p:nvSpPr>
            <p:cNvPr id="53" name="Rectangle 52"/>
            <p:cNvSpPr/>
            <p:nvPr/>
          </p:nvSpPr>
          <p:spPr>
            <a:xfrm>
              <a:off x="1542803" y="2416972"/>
              <a:ext cx="873265" cy="882004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en-NZ" kern="0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 rot="5400000">
              <a:off x="1620757" y="2672800"/>
              <a:ext cx="748310" cy="407594"/>
              <a:chOff x="3635896" y="3381446"/>
              <a:chExt cx="748310" cy="407594"/>
            </a:xfrm>
            <a:solidFill>
              <a:srgbClr val="000000">
                <a:lumMod val="75000"/>
                <a:lumOff val="25000"/>
              </a:srgbClr>
            </a:solidFill>
          </p:grpSpPr>
          <p:sp>
            <p:nvSpPr>
              <p:cNvPr id="55" name="Rounded Rectangle 54"/>
              <p:cNvSpPr/>
              <p:nvPr/>
            </p:nvSpPr>
            <p:spPr>
              <a:xfrm rot="1330109">
                <a:off x="3964849" y="3381446"/>
                <a:ext cx="381004" cy="98726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kern="0">
                  <a:solidFill>
                    <a:srgbClr val="FFFFFF"/>
                  </a:solidFill>
                  <a:latin typeface="Arial"/>
                </a:endParaRPr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3635896" y="3451654"/>
                <a:ext cx="748310" cy="337386"/>
                <a:chOff x="3635896" y="3451654"/>
                <a:chExt cx="748310" cy="337386"/>
              </a:xfrm>
              <a:grpFill/>
            </p:grpSpPr>
            <p:sp>
              <p:nvSpPr>
                <p:cNvPr id="57" name="Rounded Rectangle 56"/>
                <p:cNvSpPr/>
                <p:nvPr/>
              </p:nvSpPr>
              <p:spPr>
                <a:xfrm>
                  <a:off x="3779912" y="3717032"/>
                  <a:ext cx="268036" cy="72008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58" name="Rounded Rectangle 57"/>
                <p:cNvSpPr/>
                <p:nvPr/>
              </p:nvSpPr>
              <p:spPr>
                <a:xfrm>
                  <a:off x="3687908" y="3630738"/>
                  <a:ext cx="360040" cy="72008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59" name="Rounded Rectangle 58"/>
                <p:cNvSpPr/>
                <p:nvPr/>
              </p:nvSpPr>
              <p:spPr>
                <a:xfrm>
                  <a:off x="3635896" y="3539953"/>
                  <a:ext cx="412052" cy="72008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60" name="Rounded Rectangle 59"/>
                <p:cNvSpPr/>
                <p:nvPr/>
              </p:nvSpPr>
              <p:spPr>
                <a:xfrm>
                  <a:off x="3692962" y="3451654"/>
                  <a:ext cx="360040" cy="72008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61" name="Rounded Rectangle 60"/>
                <p:cNvSpPr/>
                <p:nvPr/>
              </p:nvSpPr>
              <p:spPr>
                <a:xfrm>
                  <a:off x="3923928" y="3451654"/>
                  <a:ext cx="420143" cy="337386"/>
                </a:xfrm>
                <a:prstGeom prst="roundRect">
                  <a:avLst/>
                </a:prstGeom>
                <a:grpFill/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4240190" y="3451654"/>
                  <a:ext cx="144016" cy="31566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</p:grpSp>
      </p:grpSp>
      <p:sp>
        <p:nvSpPr>
          <p:cNvPr id="63" name="Right Arrow 62"/>
          <p:cNvSpPr/>
          <p:nvPr/>
        </p:nvSpPr>
        <p:spPr>
          <a:xfrm rot="2881508">
            <a:off x="2600768" y="3001110"/>
            <a:ext cx="479047" cy="123025"/>
          </a:xfrm>
          <a:prstGeom prst="rightArrow">
            <a:avLst/>
          </a:prstGeom>
          <a:solidFill>
            <a:srgbClr val="C8C8B1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ight Arrow 63"/>
          <p:cNvSpPr/>
          <p:nvPr/>
        </p:nvSpPr>
        <p:spPr>
          <a:xfrm rot="18718492" flipH="1">
            <a:off x="5896253" y="2851578"/>
            <a:ext cx="479047" cy="123025"/>
          </a:xfrm>
          <a:prstGeom prst="rightArrow">
            <a:avLst/>
          </a:prstGeom>
          <a:solidFill>
            <a:srgbClr val="C8C8B1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6546772" y="4731994"/>
            <a:ext cx="654458" cy="624446"/>
            <a:chOff x="1542803" y="2416972"/>
            <a:chExt cx="873265" cy="882004"/>
          </a:xfrm>
        </p:grpSpPr>
        <p:sp>
          <p:nvSpPr>
            <p:cNvPr id="66" name="Rectangle 65"/>
            <p:cNvSpPr/>
            <p:nvPr/>
          </p:nvSpPr>
          <p:spPr>
            <a:xfrm>
              <a:off x="1542803" y="2416972"/>
              <a:ext cx="873265" cy="882004"/>
            </a:xfrm>
            <a:prstGeom prst="rect">
              <a:avLst/>
            </a:prstGeom>
            <a:solidFill>
              <a:srgbClr val="FFFFFF"/>
            </a:solidFill>
            <a:ln w="6350" cap="flat" cmpd="sng" algn="ctr">
              <a:solidFill>
                <a:srgbClr val="000000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en-NZ" kern="0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 rot="5400000">
              <a:off x="1620757" y="2672800"/>
              <a:ext cx="748310" cy="407594"/>
              <a:chOff x="3635896" y="3381446"/>
              <a:chExt cx="748310" cy="407594"/>
            </a:xfrm>
            <a:solidFill>
              <a:srgbClr val="000000">
                <a:lumMod val="75000"/>
                <a:lumOff val="25000"/>
              </a:srgbClr>
            </a:solidFill>
          </p:grpSpPr>
          <p:sp>
            <p:nvSpPr>
              <p:cNvPr id="68" name="Rounded Rectangle 67"/>
              <p:cNvSpPr/>
              <p:nvPr/>
            </p:nvSpPr>
            <p:spPr>
              <a:xfrm rot="1330109">
                <a:off x="3964849" y="3381446"/>
                <a:ext cx="381004" cy="98726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kern="0">
                  <a:solidFill>
                    <a:srgbClr val="FFFFFF"/>
                  </a:solidFill>
                  <a:latin typeface="Arial"/>
                </a:endParaRPr>
              </a:p>
            </p:txBody>
          </p:sp>
          <p:grpSp>
            <p:nvGrpSpPr>
              <p:cNvPr id="69" name="Group 68"/>
              <p:cNvGrpSpPr/>
              <p:nvPr/>
            </p:nvGrpSpPr>
            <p:grpSpPr>
              <a:xfrm>
                <a:off x="3635896" y="3451654"/>
                <a:ext cx="748310" cy="337386"/>
                <a:chOff x="3635896" y="3451654"/>
                <a:chExt cx="748310" cy="337386"/>
              </a:xfrm>
              <a:grpFill/>
            </p:grpSpPr>
            <p:sp>
              <p:nvSpPr>
                <p:cNvPr id="70" name="Rounded Rectangle 69"/>
                <p:cNvSpPr/>
                <p:nvPr/>
              </p:nvSpPr>
              <p:spPr>
                <a:xfrm>
                  <a:off x="3779912" y="3717032"/>
                  <a:ext cx="268036" cy="72008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71" name="Rounded Rectangle 70"/>
                <p:cNvSpPr/>
                <p:nvPr/>
              </p:nvSpPr>
              <p:spPr>
                <a:xfrm>
                  <a:off x="3687908" y="3630738"/>
                  <a:ext cx="360040" cy="72008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72" name="Rounded Rectangle 71"/>
                <p:cNvSpPr/>
                <p:nvPr/>
              </p:nvSpPr>
              <p:spPr>
                <a:xfrm>
                  <a:off x="3635896" y="3539953"/>
                  <a:ext cx="412052" cy="72008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73" name="Rounded Rectangle 72"/>
                <p:cNvSpPr/>
                <p:nvPr/>
              </p:nvSpPr>
              <p:spPr>
                <a:xfrm>
                  <a:off x="3692962" y="3451654"/>
                  <a:ext cx="360040" cy="72008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74" name="Rounded Rectangle 73"/>
                <p:cNvSpPr/>
                <p:nvPr/>
              </p:nvSpPr>
              <p:spPr>
                <a:xfrm>
                  <a:off x="3923928" y="3451654"/>
                  <a:ext cx="420143" cy="337386"/>
                </a:xfrm>
                <a:prstGeom prst="roundRect">
                  <a:avLst/>
                </a:prstGeom>
                <a:grpFill/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4240190" y="3451654"/>
                  <a:ext cx="144016" cy="31566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NZ" kern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</p:grpSp>
      </p:grpSp>
      <p:sp>
        <p:nvSpPr>
          <p:cNvPr id="76" name="Right Arrow 75"/>
          <p:cNvSpPr/>
          <p:nvPr/>
        </p:nvSpPr>
        <p:spPr>
          <a:xfrm rot="1429306" flipH="1" flipV="1">
            <a:off x="6057370" y="5746264"/>
            <a:ext cx="479047" cy="123025"/>
          </a:xfrm>
          <a:prstGeom prst="rightArrow">
            <a:avLst/>
          </a:prstGeom>
          <a:solidFill>
            <a:srgbClr val="C8C8B1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ight Arrow 76"/>
          <p:cNvSpPr/>
          <p:nvPr/>
        </p:nvSpPr>
        <p:spPr>
          <a:xfrm rot="19416653" flipH="1" flipV="1">
            <a:off x="5935205" y="5232374"/>
            <a:ext cx="479047" cy="123025"/>
          </a:xfrm>
          <a:prstGeom prst="rightArrow">
            <a:avLst/>
          </a:prstGeom>
          <a:solidFill>
            <a:srgbClr val="C8C8B1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ight Arrow 77"/>
          <p:cNvSpPr/>
          <p:nvPr/>
        </p:nvSpPr>
        <p:spPr>
          <a:xfrm rot="18718492" flipV="1">
            <a:off x="2476939" y="5977184"/>
            <a:ext cx="479047" cy="123025"/>
          </a:xfrm>
          <a:prstGeom prst="rightArrow">
            <a:avLst/>
          </a:prstGeom>
          <a:solidFill>
            <a:srgbClr val="C8C8B1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386236" y="5901073"/>
            <a:ext cx="510410" cy="516278"/>
          </a:xfrm>
          <a:prstGeom prst="ellipse">
            <a:avLst/>
          </a:prstGeom>
          <a:solidFill>
            <a:srgbClr val="58ABDF"/>
          </a:solidFill>
          <a:ln w="6350" cap="flat" cmpd="sng" algn="ctr">
            <a:solidFill>
              <a:srgbClr val="00A99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en-NZ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456957" y="2630786"/>
            <a:ext cx="510410" cy="516278"/>
          </a:xfrm>
          <a:prstGeom prst="ellipse">
            <a:avLst/>
          </a:prstGeom>
          <a:solidFill>
            <a:srgbClr val="58ABDF"/>
          </a:solidFill>
          <a:ln w="6350" cap="flat" cmpd="sng" algn="ctr">
            <a:solidFill>
              <a:srgbClr val="00A99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en-NZ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ight Arrow 80"/>
          <p:cNvSpPr/>
          <p:nvPr/>
        </p:nvSpPr>
        <p:spPr>
          <a:xfrm>
            <a:off x="1052528" y="2867576"/>
            <a:ext cx="479047" cy="123025"/>
          </a:xfrm>
          <a:prstGeom prst="rightArrow">
            <a:avLst/>
          </a:prstGeom>
          <a:solidFill>
            <a:srgbClr val="C8C8B1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7632515" y="1787311"/>
            <a:ext cx="394114" cy="417817"/>
          </a:xfrm>
          <a:prstGeom prst="ellipse">
            <a:avLst/>
          </a:prstGeom>
          <a:solidFill>
            <a:srgbClr val="58ABDF"/>
          </a:solidFill>
          <a:ln w="6350" cap="flat" cmpd="sng" algn="ctr">
            <a:solidFill>
              <a:srgbClr val="00A99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en-NZ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7720561" y="2923394"/>
            <a:ext cx="394114" cy="417817"/>
          </a:xfrm>
          <a:prstGeom prst="ellipse">
            <a:avLst/>
          </a:prstGeom>
          <a:solidFill>
            <a:srgbClr val="58ABDF"/>
          </a:solidFill>
          <a:ln w="6350" cap="flat" cmpd="sng" algn="ctr">
            <a:solidFill>
              <a:srgbClr val="00A99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en-NZ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ight Arrow 83"/>
          <p:cNvSpPr/>
          <p:nvPr/>
        </p:nvSpPr>
        <p:spPr>
          <a:xfrm rot="18718492" flipH="1">
            <a:off x="7187067" y="2238281"/>
            <a:ext cx="479047" cy="123025"/>
          </a:xfrm>
          <a:prstGeom prst="rightArrow">
            <a:avLst/>
          </a:prstGeom>
          <a:solidFill>
            <a:srgbClr val="C8C8B1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ight Arrow 84"/>
          <p:cNvSpPr/>
          <p:nvPr/>
        </p:nvSpPr>
        <p:spPr>
          <a:xfrm rot="1458252" flipH="1">
            <a:off x="7237425" y="2962363"/>
            <a:ext cx="479047" cy="123025"/>
          </a:xfrm>
          <a:prstGeom prst="rightArrow">
            <a:avLst/>
          </a:prstGeom>
          <a:solidFill>
            <a:srgbClr val="C8C8B1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ight Arrow 85"/>
          <p:cNvSpPr/>
          <p:nvPr/>
        </p:nvSpPr>
        <p:spPr>
          <a:xfrm flipV="1">
            <a:off x="967368" y="6114746"/>
            <a:ext cx="479047" cy="123025"/>
          </a:xfrm>
          <a:prstGeom prst="rightArrow">
            <a:avLst/>
          </a:prstGeom>
          <a:solidFill>
            <a:srgbClr val="C8C8B1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7917618" y="5117181"/>
            <a:ext cx="510410" cy="516278"/>
          </a:xfrm>
          <a:prstGeom prst="ellipse">
            <a:avLst/>
          </a:prstGeom>
          <a:solidFill>
            <a:srgbClr val="58ABDF"/>
          </a:solidFill>
          <a:ln w="6350" cap="flat" cmpd="sng" algn="ctr">
            <a:solidFill>
              <a:srgbClr val="00A99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en-NZ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ight Arrow 87"/>
          <p:cNvSpPr/>
          <p:nvPr/>
        </p:nvSpPr>
        <p:spPr>
          <a:xfrm rot="1139122" flipH="1" flipV="1">
            <a:off x="7343545" y="5136580"/>
            <a:ext cx="479047" cy="123025"/>
          </a:xfrm>
          <a:prstGeom prst="rightArrow">
            <a:avLst/>
          </a:prstGeom>
          <a:solidFill>
            <a:srgbClr val="C8C8B1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ight Arrow 88"/>
          <p:cNvSpPr/>
          <p:nvPr/>
        </p:nvSpPr>
        <p:spPr>
          <a:xfrm rot="19362488" flipH="1" flipV="1">
            <a:off x="7370432" y="5730130"/>
            <a:ext cx="479047" cy="123025"/>
          </a:xfrm>
          <a:prstGeom prst="rightArrow">
            <a:avLst/>
          </a:prstGeom>
          <a:solidFill>
            <a:srgbClr val="C8C8B1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143868" y="4208780"/>
            <a:ext cx="1983814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 measurable goal</a:t>
            </a:r>
            <a:endParaRPr kumimoji="0" lang="en-NZ" sz="1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073878" y="2497592"/>
            <a:ext cx="1661995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(Job)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behaviour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that will help achieve the goal</a:t>
            </a:r>
            <a:endParaRPr kumimoji="0" lang="en-NZ" sz="1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843144" y="3324199"/>
            <a:ext cx="1661995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Realistic activity to practice the </a:t>
            </a:r>
            <a:r>
              <a:rPr kumimoji="0" lang="en-US" sz="16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behaviour</a:t>
            </a:r>
            <a:endParaRPr kumimoji="0" lang="en-NZ" sz="1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283677" y="3378332"/>
            <a:ext cx="1661995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Essential information for the activity</a:t>
            </a:r>
            <a:endParaRPr kumimoji="0" lang="en-NZ" sz="1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758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09"/>
    </mc:Choice>
    <mc:Fallback xmlns="">
      <p:transition spd="slow" advTm="124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63" grpId="0" animBg="1"/>
      <p:bldP spid="64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/>
      <p:bldP spid="91" grpId="0"/>
      <p:bldP spid="92" grpId="0"/>
      <p:bldP spid="9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68349"/>
            <a:ext cx="4320480" cy="3054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7" name="Picture 9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429000"/>
            <a:ext cx="4104630" cy="3063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40768"/>
            <a:ext cx="4212952" cy="2792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5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91"/>
    </mc:Choice>
    <mc:Fallback xmlns="">
      <p:transition spd="slow" advTm="48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68349"/>
            <a:ext cx="4320480" cy="3054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3" name="Oval 92"/>
          <p:cNvSpPr/>
          <p:nvPr/>
        </p:nvSpPr>
        <p:spPr>
          <a:xfrm>
            <a:off x="2683788" y="2123993"/>
            <a:ext cx="551566" cy="515739"/>
          </a:xfrm>
          <a:prstGeom prst="ellipse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763688" y="3214717"/>
            <a:ext cx="595882" cy="576064"/>
          </a:xfrm>
          <a:prstGeom prst="ellipse">
            <a:avLst/>
          </a:prstGeom>
          <a:noFill/>
          <a:ln w="25400" cap="flat" cmpd="sng" algn="ctr">
            <a:solidFill>
              <a:schemeClr val="tx2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235354" y="2390725"/>
            <a:ext cx="1480662" cy="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759829" y="2060555"/>
            <a:ext cx="4104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NZ" dirty="0"/>
              <a:t>Apply IPCC precautions and techniques when required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dirty="0"/>
              <a:t>Recognize the moments for precautions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dirty="0"/>
              <a:t>Choose the correct precaution technique for the moment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dirty="0"/>
              <a:t>Execute the precaution technique correctly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123295" y="3767454"/>
            <a:ext cx="0" cy="1245722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2771800" y="3138637"/>
            <a:ext cx="463554" cy="432048"/>
          </a:xfrm>
          <a:prstGeom prst="ellipse">
            <a:avLst/>
          </a:prstGeom>
          <a:noFill/>
          <a:ln w="25400" cap="flat" cmpd="sng" algn="ctr">
            <a:solidFill>
              <a:srgbClr val="F7941E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132916" y="3576246"/>
            <a:ext cx="1583100" cy="111053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705874" y="4509120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NZ" dirty="0" smtClean="0">
                <a:ea typeface="Calibri"/>
                <a:cs typeface="Times New Roman"/>
              </a:rPr>
              <a:t>Increased use of correct PPE at the correct moment</a:t>
            </a:r>
            <a:endParaRPr lang="en-NZ" dirty="0">
              <a:ea typeface="Calibri"/>
              <a:cs typeface="Times New Roman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6470" y="501317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NZ" dirty="0">
                <a:ea typeface="Calibri"/>
                <a:cs typeface="Times New Roman"/>
              </a:rPr>
              <a:t>Decrease HAI across the organisation (through non-compliance)</a:t>
            </a: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en-NZ" dirty="0">
                <a:ea typeface="Calibri"/>
                <a:cs typeface="Times New Roman"/>
              </a:rPr>
              <a:t>Increased compliance with all required IPCC precautions and techniques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06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87"/>
    </mc:Choice>
    <mc:Fallback xmlns="">
      <p:transition spd="slow" advTm="111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3" grpId="0" animBg="1"/>
      <p:bldP spid="94" grpId="0" animBg="1"/>
      <p:bldP spid="4" grpId="0"/>
      <p:bldP spid="17" grpId="0" animBg="1"/>
      <p:bldP spid="21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7|1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|24.6|22.5|24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|38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1.9|28.9|1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14.7|1.9|8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|3.2|9.2|24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1.1|15.7|33.7|11.6"/>
</p:tagLst>
</file>

<file path=ppt/theme/theme1.xml><?xml version="1.0" encoding="utf-8"?>
<a:theme xmlns:a="http://schemas.openxmlformats.org/drawingml/2006/main" name="Office Theme">
  <a:themeElements>
    <a:clrScheme name="WDHB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00A99B"/>
      </a:accent1>
      <a:accent2>
        <a:srgbClr val="F19D20"/>
      </a:accent2>
      <a:accent3>
        <a:srgbClr val="58ABDF"/>
      </a:accent3>
      <a:accent4>
        <a:srgbClr val="BF37B0"/>
      </a:accent4>
      <a:accent5>
        <a:srgbClr val="B0CF36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986</Words>
  <Application>Microsoft Office PowerPoint</Application>
  <PresentationFormat>On-screen Show (4:3)</PresentationFormat>
  <Paragraphs>150</Paragraphs>
  <Slides>32</Slides>
  <Notes>8</Notes>
  <HiddenSlides>0</HiddenSlides>
  <MMClips>32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healthAlliance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Miranda Verswijvelen (WDHB)</dc:creator>
  <cp:lastModifiedBy>Beryl</cp:lastModifiedBy>
  <cp:revision>21</cp:revision>
  <dcterms:created xsi:type="dcterms:W3CDTF">2015-09-30T02:05:52Z</dcterms:created>
  <dcterms:modified xsi:type="dcterms:W3CDTF">2015-10-12T08:47:57Z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9062AD1B-8CB4-44A8-A57E-9BC58CFE567E</vt:lpwstr>
  </property>
  <property fmtid="{D5CDD505-2E9C-101B-9397-08002B2CF9AE}" pid="3" name="ArticulatePath">
    <vt:lpwstr>NZATD_presentation30092015</vt:lpwstr>
  </property>
</Properties>
</file>