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  <p:sldMasterId id="2147483693" r:id="rId3"/>
  </p:sldMasterIdLst>
  <p:notesMasterIdLst>
    <p:notesMasterId r:id="rId11"/>
  </p:notesMasterIdLst>
  <p:handoutMasterIdLst>
    <p:handoutMasterId r:id="rId12"/>
  </p:handoutMasterIdLst>
  <p:sldIdLst>
    <p:sldId id="355" r:id="rId4"/>
    <p:sldId id="386" r:id="rId5"/>
    <p:sldId id="368" r:id="rId6"/>
    <p:sldId id="370" r:id="rId7"/>
    <p:sldId id="349" r:id="rId8"/>
    <p:sldId id="354" r:id="rId9"/>
    <p:sldId id="387" r:id="rId10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39" autoAdjust="0"/>
    <p:restoredTop sz="93825" autoAdjust="0"/>
  </p:normalViewPr>
  <p:slideViewPr>
    <p:cSldViewPr snapToGrid="0">
      <p:cViewPr varScale="1">
        <p:scale>
          <a:sx n="63" d="100"/>
          <a:sy n="63" d="100"/>
        </p:scale>
        <p:origin x="10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4" d="100"/>
          <a:sy n="74" d="100"/>
        </p:scale>
        <p:origin x="404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ABCB8-2BA5-43F8-88E8-5D9517F26591}" type="datetimeFigureOut">
              <a:rPr lang="en-NZ" smtClean="0"/>
              <a:t>24/10/2017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160D4-24DE-45A4-83F6-5CEDFA321DC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11745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896C2-13CF-44D8-84C8-19727E58AB3D}" type="datetimeFigureOut">
              <a:rPr lang="en-NZ" smtClean="0"/>
              <a:t>24/10/2017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4282A-75BF-429D-A7A7-2C5A34C6C71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34186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4282A-75BF-429D-A7A7-2C5A34C6C71D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01373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4282A-75BF-429D-A7A7-2C5A34C6C71D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24300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4282A-75BF-429D-A7A7-2C5A34C6C71D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00937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4282A-75BF-429D-A7A7-2C5A34C6C71D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69974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4282A-75BF-429D-A7A7-2C5A34C6C71D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71005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4282A-75BF-429D-A7A7-2C5A34C6C71D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87005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Fami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000" y="720000"/>
            <a:ext cx="9313200" cy="1440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2340000"/>
            <a:ext cx="9313200" cy="1260000"/>
          </a:xfrm>
        </p:spPr>
        <p:txBody>
          <a:bodyPr>
            <a:no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7" name="Rectangle 6"/>
          <p:cNvSpPr/>
          <p:nvPr userDrawn="1"/>
        </p:nvSpPr>
        <p:spPr>
          <a:xfrm>
            <a:off x="360000" y="360000"/>
            <a:ext cx="11473200" cy="576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200" y="6120000"/>
            <a:ext cx="792000" cy="43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845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640000" cy="1080000"/>
          </a:xfrm>
        </p:spPr>
        <p:txBody>
          <a:bodyPr/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4F39B8B3-B20C-422D-A74B-D19DAB5C39C1}" type="slidenum">
              <a:rPr lang="en-NZ" smtClean="0"/>
              <a:pPr/>
              <a:t>‹#›</a:t>
            </a:fld>
            <a:endParaRPr lang="en-NZ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200" y="6300000"/>
            <a:ext cx="648000" cy="359785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360000" y="6300000"/>
            <a:ext cx="11473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156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640000" cy="1080000"/>
          </a:xfrm>
        </p:spPr>
        <p:txBody>
          <a:bodyPr/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440000"/>
            <a:ext cx="5580000" cy="468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3200" y="1440000"/>
            <a:ext cx="5580000" cy="468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4F39B8B3-B20C-422D-A74B-D19DAB5C39C1}" type="slidenum">
              <a:rPr lang="en-NZ" smtClean="0"/>
              <a:pPr/>
              <a:t>‹#›</a:t>
            </a:fld>
            <a:endParaRPr lang="en-NZ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200" y="6300000"/>
            <a:ext cx="648000" cy="359785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360000" y="6300000"/>
            <a:ext cx="11473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659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640000" cy="1080000"/>
          </a:xfrm>
        </p:spPr>
        <p:txBody>
          <a:bodyPr/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82138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4F39B8B3-B20C-422D-A74B-D19DAB5C39C1}" type="slidenum">
              <a:rPr lang="en-NZ" smtClean="0"/>
              <a:pPr/>
              <a:t>‹#›</a:t>
            </a:fld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200" y="6300000"/>
            <a:ext cx="648000" cy="35978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 flipV="1">
            <a:off x="360000" y="6300000"/>
            <a:ext cx="11473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636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4680000" cy="5220000"/>
          </a:xfrm>
        </p:spPr>
        <p:txBody>
          <a:bodyPr anchor="ctr" anchorCtr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39B8B3-B20C-422D-A74B-D19DAB5C39C1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60000" y="360000"/>
            <a:ext cx="11034000" cy="594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17332" y="5220000"/>
            <a:ext cx="792000" cy="43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57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4680000" cy="5220000"/>
          </a:xfrm>
        </p:spPr>
        <p:txBody>
          <a:bodyPr anchor="ctr" anchorCtr="0">
            <a:no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39B8B3-B20C-422D-A74B-D19DAB5C39C1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60000" y="360000"/>
            <a:ext cx="11034000" cy="5940000"/>
          </a:xfrm>
          <a:prstGeom prst="rect">
            <a:avLst/>
          </a:prstGeom>
          <a:noFill/>
          <a:ln w="571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11220565" y="5223234"/>
            <a:ext cx="792000" cy="43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40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4680000" cy="5220000"/>
          </a:xfrm>
        </p:spPr>
        <p:txBody>
          <a:bodyPr anchor="ctr" anchorCtr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39B8B3-B20C-422D-A74B-D19DAB5C39C1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60000" y="360000"/>
            <a:ext cx="11034000" cy="594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17332" y="5220000"/>
            <a:ext cx="792000" cy="43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42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4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11220565" y="5223234"/>
            <a:ext cx="792000" cy="43327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4680000" cy="5220000"/>
          </a:xfrm>
        </p:spPr>
        <p:txBody>
          <a:bodyPr anchor="ctr" anchorCtr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39B8B3-B20C-422D-A74B-D19DAB5C39C1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60000" y="360000"/>
            <a:ext cx="11034000" cy="5940000"/>
          </a:xfrm>
          <a:prstGeom prst="rect">
            <a:avLst/>
          </a:prstGeom>
          <a:noFill/>
          <a:ln w="571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97776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5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363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0000" y="720000"/>
            <a:ext cx="4680000" cy="5220000"/>
          </a:xfrm>
        </p:spPr>
        <p:txBody>
          <a:bodyPr anchor="ctr" anchorCtr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39B8B3-B20C-422D-A74B-D19DAB5C39C1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60000" y="360000"/>
            <a:ext cx="11034000" cy="594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17332" y="5220000"/>
            <a:ext cx="792000" cy="43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28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6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363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0000" y="720000"/>
            <a:ext cx="4680000" cy="5220000"/>
          </a:xfrm>
        </p:spPr>
        <p:txBody>
          <a:bodyPr anchor="ctr" anchorCtr="0">
            <a:no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39B8B3-B20C-422D-A74B-D19DAB5C39C1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60000" y="360000"/>
            <a:ext cx="11034000" cy="5940000"/>
          </a:xfrm>
          <a:prstGeom prst="rect">
            <a:avLst/>
          </a:prstGeom>
          <a:noFill/>
          <a:ln w="571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11220565" y="5223234"/>
            <a:ext cx="792000" cy="43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9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Gu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6096003" cy="6858000"/>
            <a:chOff x="0" y="9525"/>
            <a:chExt cx="6096003" cy="6848475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0" y="1071716"/>
              <a:ext cx="6096002" cy="578628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 flipV="1">
              <a:off x="1" y="9525"/>
              <a:ext cx="6096002" cy="106685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300000" y="1440000"/>
            <a:ext cx="4860000" cy="25200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300000" y="4140000"/>
            <a:ext cx="4860000" cy="126000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14" name="Rectangle 13"/>
          <p:cNvSpPr/>
          <p:nvPr userDrawn="1"/>
        </p:nvSpPr>
        <p:spPr>
          <a:xfrm>
            <a:off x="360000" y="360000"/>
            <a:ext cx="11034000" cy="594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17332" y="5220000"/>
            <a:ext cx="792000" cy="43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78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360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0000" y="720000"/>
            <a:ext cx="4680000" cy="5220000"/>
          </a:xfrm>
        </p:spPr>
        <p:txBody>
          <a:bodyPr anchor="ctr" anchorCtr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39B8B3-B20C-422D-A74B-D19DAB5C39C1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60000" y="360000"/>
            <a:ext cx="11034000" cy="594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17332" y="5220000"/>
            <a:ext cx="792000" cy="43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30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8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11220565" y="5223234"/>
            <a:ext cx="792000" cy="43327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363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0000" y="720000"/>
            <a:ext cx="4680000" cy="5220000"/>
          </a:xfrm>
        </p:spPr>
        <p:txBody>
          <a:bodyPr anchor="ctr" anchorCtr="0">
            <a:no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39B8B3-B20C-422D-A74B-D19DAB5C39C1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60000" y="360000"/>
            <a:ext cx="11034000" cy="5940000"/>
          </a:xfrm>
          <a:prstGeom prst="rect">
            <a:avLst/>
          </a:prstGeom>
          <a:noFill/>
          <a:ln w="571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72851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F850-9937-426B-84B0-05B831B2E65E}" type="datetimeFigureOut">
              <a:rPr lang="en-NZ" smtClean="0"/>
              <a:t>24/10/2017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7A56-9197-4801-AEE0-C8E3D8A1B31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346796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F850-9937-426B-84B0-05B831B2E65E}" type="datetimeFigureOut">
              <a:rPr lang="en-NZ" smtClean="0"/>
              <a:t>24/10/2017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7A56-9197-4801-AEE0-C8E3D8A1B31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726343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F850-9937-426B-84B0-05B831B2E65E}" type="datetimeFigureOut">
              <a:rPr lang="en-NZ" smtClean="0"/>
              <a:t>24/10/2017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7A56-9197-4801-AEE0-C8E3D8A1B31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00067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F850-9937-426B-84B0-05B831B2E65E}" type="datetimeFigureOut">
              <a:rPr lang="en-NZ" smtClean="0"/>
              <a:t>24/10/2017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7A56-9197-4801-AEE0-C8E3D8A1B31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906182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F850-9937-426B-84B0-05B831B2E65E}" type="datetimeFigureOut">
              <a:rPr lang="en-NZ" smtClean="0"/>
              <a:t>24/10/2017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7A56-9197-4801-AEE0-C8E3D8A1B31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961428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F850-9937-426B-84B0-05B831B2E65E}" type="datetimeFigureOut">
              <a:rPr lang="en-NZ" smtClean="0"/>
              <a:t>24/10/2017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7A56-9197-4801-AEE0-C8E3D8A1B31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365042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F850-9937-426B-84B0-05B831B2E65E}" type="datetimeFigureOut">
              <a:rPr lang="en-NZ" smtClean="0"/>
              <a:t>24/10/2017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7A56-9197-4801-AEE0-C8E3D8A1B31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012246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F850-9937-426B-84B0-05B831B2E65E}" type="datetimeFigureOut">
              <a:rPr lang="en-NZ" smtClean="0"/>
              <a:t>24/10/2017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7A56-9197-4801-AEE0-C8E3D8A1B31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76732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Mu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095998" y="0"/>
            <a:ext cx="609600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11220565" y="5223234"/>
            <a:ext cx="792000" cy="4332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440000"/>
            <a:ext cx="4860000" cy="2520000"/>
          </a:xfrm>
        </p:spPr>
        <p:txBody>
          <a:bodyPr anchor="b"/>
          <a:lstStyle>
            <a:lvl1pPr algn="l">
              <a:defRPr sz="6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4140000"/>
            <a:ext cx="4860000" cy="126000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6" name="Rectangle 5"/>
          <p:cNvSpPr/>
          <p:nvPr userDrawn="1"/>
        </p:nvSpPr>
        <p:spPr>
          <a:xfrm>
            <a:off x="360000" y="360000"/>
            <a:ext cx="11034000" cy="5940000"/>
          </a:xfrm>
          <a:prstGeom prst="rect">
            <a:avLst/>
          </a:prstGeom>
          <a:noFill/>
          <a:ln w="571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651638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F850-9937-426B-84B0-05B831B2E65E}" type="datetimeFigureOut">
              <a:rPr lang="en-NZ" smtClean="0"/>
              <a:t>24/10/2017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7A56-9197-4801-AEE0-C8E3D8A1B31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911083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F850-9937-426B-84B0-05B831B2E65E}" type="datetimeFigureOut">
              <a:rPr lang="en-NZ" smtClean="0"/>
              <a:t>24/10/2017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7A56-9197-4801-AEE0-C8E3D8A1B31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243917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F850-9937-426B-84B0-05B831B2E65E}" type="datetimeFigureOut">
              <a:rPr lang="en-NZ" smtClean="0"/>
              <a:t>24/10/2017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97A56-9197-4801-AEE0-C8E3D8A1B31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722699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9E97-BFAD-45E6-8045-16F7629D693E}" type="datetimeFigureOut">
              <a:rPr lang="en-NZ" smtClean="0"/>
              <a:t>24/10/2017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39CB-CCC8-478A-A172-AFB6348E14F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710718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9E97-BFAD-45E6-8045-16F7629D693E}" type="datetimeFigureOut">
              <a:rPr lang="en-NZ" smtClean="0"/>
              <a:t>24/10/2017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39CB-CCC8-478A-A172-AFB6348E14F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05933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9E97-BFAD-45E6-8045-16F7629D693E}" type="datetimeFigureOut">
              <a:rPr lang="en-NZ" smtClean="0"/>
              <a:t>24/10/2017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39CB-CCC8-478A-A172-AFB6348E14F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359314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9E97-BFAD-45E6-8045-16F7629D693E}" type="datetimeFigureOut">
              <a:rPr lang="en-NZ" smtClean="0"/>
              <a:t>24/10/2017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39CB-CCC8-478A-A172-AFB6348E14F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121869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9E97-BFAD-45E6-8045-16F7629D693E}" type="datetimeFigureOut">
              <a:rPr lang="en-NZ" smtClean="0"/>
              <a:t>24/10/2017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39CB-CCC8-478A-A172-AFB6348E14F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049927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9E97-BFAD-45E6-8045-16F7629D693E}" type="datetimeFigureOut">
              <a:rPr lang="en-NZ" smtClean="0"/>
              <a:t>24/10/2017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39CB-CCC8-478A-A172-AFB6348E14F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176030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9E97-BFAD-45E6-8045-16F7629D693E}" type="datetimeFigureOut">
              <a:rPr lang="en-NZ" smtClean="0"/>
              <a:t>24/10/2017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39CB-CCC8-478A-A172-AFB6348E14F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42423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000" y="1440000"/>
            <a:ext cx="9313200" cy="2160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80000"/>
            <a:ext cx="9313200" cy="1260000"/>
          </a:xfrm>
        </p:spPr>
        <p:txBody>
          <a:bodyPr>
            <a:no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7" name="Rectangle 6"/>
          <p:cNvSpPr/>
          <p:nvPr userDrawn="1"/>
        </p:nvSpPr>
        <p:spPr>
          <a:xfrm>
            <a:off x="360000" y="360000"/>
            <a:ext cx="11473200" cy="576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200" y="6120000"/>
            <a:ext cx="792000" cy="4397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9" r="11276"/>
          <a:stretch/>
        </p:blipFill>
        <p:spPr>
          <a:xfrm>
            <a:off x="4666488" y="0"/>
            <a:ext cx="7525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856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9E97-BFAD-45E6-8045-16F7629D693E}" type="datetimeFigureOut">
              <a:rPr lang="en-NZ" smtClean="0"/>
              <a:t>24/10/2017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39CB-CCC8-478A-A172-AFB6348E14F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017555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9E97-BFAD-45E6-8045-16F7629D693E}" type="datetimeFigureOut">
              <a:rPr lang="en-NZ" smtClean="0"/>
              <a:t>24/10/2017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39CB-CCC8-478A-A172-AFB6348E14F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124338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9E97-BFAD-45E6-8045-16F7629D693E}" type="datetimeFigureOut">
              <a:rPr lang="en-NZ" smtClean="0"/>
              <a:t>24/10/2017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39CB-CCC8-478A-A172-AFB6348E14F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678219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9E97-BFAD-45E6-8045-16F7629D693E}" type="datetimeFigureOut">
              <a:rPr lang="en-NZ" smtClean="0"/>
              <a:t>24/10/2017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A39CB-CCC8-478A-A172-AFB6348E14F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3617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B8B3-B20C-422D-A74B-D19DAB5C39C1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97894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36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0" y="1440000"/>
            <a:ext cx="6793200" cy="21600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0" y="3780000"/>
            <a:ext cx="6793200" cy="1260000"/>
          </a:xfrm>
        </p:spPr>
        <p:txBody>
          <a:bodyPr>
            <a:no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6" name="Rectangle 5"/>
          <p:cNvSpPr/>
          <p:nvPr userDrawn="1"/>
        </p:nvSpPr>
        <p:spPr>
          <a:xfrm>
            <a:off x="360000" y="360000"/>
            <a:ext cx="11034000" cy="594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17332" y="5220000"/>
            <a:ext cx="792000" cy="43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67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61200" y="6123232"/>
            <a:ext cx="792000" cy="4332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000" y="1440000"/>
            <a:ext cx="9313200" cy="2160000"/>
          </a:xfrm>
        </p:spPr>
        <p:txBody>
          <a:bodyPr anchor="b"/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80000"/>
            <a:ext cx="9313200" cy="1260000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7" name="Rectangle 6"/>
          <p:cNvSpPr/>
          <p:nvPr userDrawn="1"/>
        </p:nvSpPr>
        <p:spPr>
          <a:xfrm>
            <a:off x="360000" y="360000"/>
            <a:ext cx="11473200" cy="5760000"/>
          </a:xfrm>
          <a:prstGeom prst="rect">
            <a:avLst/>
          </a:prstGeom>
          <a:noFill/>
          <a:ln w="571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78772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36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11220565" y="5223234"/>
            <a:ext cx="792000" cy="4332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0" y="1440000"/>
            <a:ext cx="6793200" cy="2160000"/>
          </a:xfrm>
        </p:spPr>
        <p:txBody>
          <a:bodyPr anchor="b"/>
          <a:lstStyle>
            <a:lvl1pPr algn="l">
              <a:defRPr sz="6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0" y="3780000"/>
            <a:ext cx="6793200" cy="126000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6" name="Rectangle 5"/>
          <p:cNvSpPr/>
          <p:nvPr userDrawn="1"/>
        </p:nvSpPr>
        <p:spPr>
          <a:xfrm>
            <a:off x="360000" y="360000"/>
            <a:ext cx="11034000" cy="5940000"/>
          </a:xfrm>
          <a:prstGeom prst="rect">
            <a:avLst/>
          </a:prstGeom>
          <a:noFill/>
          <a:ln w="571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56421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363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2916000" cy="55800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000" y="540000"/>
            <a:ext cx="7837200" cy="5580000"/>
          </a:xfrm>
        </p:spPr>
        <p:txBody>
          <a:bodyPr anchor="ctr" anchorCtr="0"/>
          <a:lstStyle>
            <a:lvl1pPr>
              <a:spcBef>
                <a:spcPts val="2400"/>
              </a:spcBef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B8B3-B20C-422D-A74B-D19DAB5C39C1}" type="slidenum">
              <a:rPr lang="en-NZ" smtClean="0"/>
              <a:t>‹#›</a:t>
            </a:fld>
            <a:endParaRPr lang="en-NZ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200" y="6300000"/>
            <a:ext cx="648000" cy="35978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60000" y="360000"/>
            <a:ext cx="11473200" cy="594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58803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11473200" cy="108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440000"/>
            <a:ext cx="11473200" cy="46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000" y="6300000"/>
            <a:ext cx="32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6600" y="6300000"/>
            <a:ext cx="43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3200" y="630000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fld id="{4F39B8B3-B20C-422D-A74B-D19DAB5C39C1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7005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705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lnSpc>
          <a:spcPct val="90000"/>
        </a:lnSpc>
        <a:spcBef>
          <a:spcPts val="600"/>
        </a:spcBef>
        <a:buFont typeface="Calibri" panose="020F050202020403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AF850-9937-426B-84B0-05B831B2E65E}" type="datetimeFigureOut">
              <a:rPr lang="en-NZ" smtClean="0"/>
              <a:t>24/10/2017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97A56-9197-4801-AEE0-C8E3D8A1B31F}" type="slidenum">
              <a:rPr lang="en-NZ" smtClean="0"/>
              <a:t>‹#›</a:t>
            </a:fld>
            <a:endParaRPr lang="en-NZ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1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59E97-BFAD-45E6-8045-16F7629D693E}" type="datetimeFigureOut">
              <a:rPr lang="en-NZ" smtClean="0"/>
              <a:t>24/10/2017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A39CB-CCC8-478A-A172-AFB6348E14F3}" type="slidenum">
              <a:rPr lang="en-NZ" smtClean="0"/>
              <a:t>‹#›</a:t>
            </a:fld>
            <a:endParaRPr lang="en-NZ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85667" y="1164317"/>
            <a:ext cx="4156800" cy="34676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/>
              <a:t>Where is your Northern Star?</a:t>
            </a:r>
            <a:endParaRPr lang="en-NZ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9" r="11276"/>
          <a:stretch/>
        </p:blipFill>
        <p:spPr>
          <a:xfrm>
            <a:off x="4666488" y="0"/>
            <a:ext cx="7525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trategyzer.com/" TargetMode="External"/><Relationship Id="rId2" Type="http://schemas.openxmlformats.org/officeDocument/2006/relationships/hyperlink" Target="http://michelleocker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ium.com/agile-in-learning/tagged/learning-and-developme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0480" y="929640"/>
            <a:ext cx="9313200" cy="1839960"/>
          </a:xfrm>
        </p:spPr>
        <p:txBody>
          <a:bodyPr/>
          <a:lstStyle/>
          <a:p>
            <a:r>
              <a:rPr lang="en-NZ" sz="5400" dirty="0"/>
              <a:t>Focussing on the things that matter the most to the business through performance partnering</a:t>
            </a:r>
          </a:p>
        </p:txBody>
      </p:sp>
    </p:spTree>
    <p:extLst>
      <p:ext uri="{BB962C8B-B14F-4D97-AF65-F5344CB8AC3E}">
        <p14:creationId xmlns:p14="http://schemas.microsoft.com/office/powerpoint/2010/main" val="3583044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Which mode do you operate your LD service?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B8B3-B20C-422D-A74B-D19DAB5C39C1}" type="slidenum">
              <a:rPr lang="en-NZ" smtClean="0"/>
              <a:t>2</a:t>
            </a:fld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584" y="686765"/>
            <a:ext cx="5809680" cy="52397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0168" y="6300000"/>
            <a:ext cx="6199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b="1" dirty="0"/>
              <a:t>Building a High Impact Learning &amp; Development Function White paper July 2017- http://michelleockers.com</a:t>
            </a:r>
          </a:p>
        </p:txBody>
      </p:sp>
    </p:spTree>
    <p:extLst>
      <p:ext uri="{BB962C8B-B14F-4D97-AF65-F5344CB8AC3E}">
        <p14:creationId xmlns:p14="http://schemas.microsoft.com/office/powerpoint/2010/main" val="690183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B8B3-B20C-422D-A74B-D19DAB5C39C1}" type="slidenum">
              <a:rPr lang="en-NZ" smtClean="0"/>
              <a:pPr/>
              <a:t>3</a:t>
            </a:fld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97" y="771406"/>
            <a:ext cx="8127503" cy="4571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" y="5745480"/>
            <a:ext cx="704088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/>
              <a:t>https://strategyzer.com/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dirty="0"/>
              <a:t>The Business Model Canvas – Current State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182" y="771406"/>
            <a:ext cx="33846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/>
              <a:t>Key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600" dirty="0"/>
              <a:t>Complete as a team – collectively your team know more than you!</a:t>
            </a:r>
            <a:br>
              <a:rPr lang="en-NZ" sz="1600" dirty="0"/>
            </a:br>
            <a:endParaRPr lang="en-N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600" dirty="0"/>
              <a:t>Encourage  bold discussion and debate on the existing operating model i.e. why are we doing that? what is the value for the customer? </a:t>
            </a:r>
            <a:br>
              <a:rPr lang="en-NZ" sz="1600" dirty="0"/>
            </a:br>
            <a:endParaRPr lang="en-N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600" dirty="0"/>
              <a:t>There are many components that make up an LD function – how do you know what is missing and what needs to be there?</a:t>
            </a:r>
          </a:p>
        </p:txBody>
      </p:sp>
    </p:spTree>
    <p:extLst>
      <p:ext uri="{BB962C8B-B14F-4D97-AF65-F5344CB8AC3E}">
        <p14:creationId xmlns:p14="http://schemas.microsoft.com/office/powerpoint/2010/main" val="112348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1" y="969264"/>
            <a:ext cx="2404871" cy="40782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Rectangle 5"/>
          <p:cNvSpPr/>
          <p:nvPr/>
        </p:nvSpPr>
        <p:spPr>
          <a:xfrm>
            <a:off x="2496312" y="3047881"/>
            <a:ext cx="2404871" cy="19996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Rectangle 6"/>
          <p:cNvSpPr/>
          <p:nvPr/>
        </p:nvSpPr>
        <p:spPr>
          <a:xfrm>
            <a:off x="4901183" y="969264"/>
            <a:ext cx="2404871" cy="40782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Rectangle 8"/>
          <p:cNvSpPr/>
          <p:nvPr/>
        </p:nvSpPr>
        <p:spPr>
          <a:xfrm>
            <a:off x="9710925" y="969264"/>
            <a:ext cx="2404871" cy="40782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Rectangle 9"/>
          <p:cNvSpPr/>
          <p:nvPr/>
        </p:nvSpPr>
        <p:spPr>
          <a:xfrm>
            <a:off x="2496312" y="969264"/>
            <a:ext cx="2404871" cy="20786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Rectangle 10"/>
          <p:cNvSpPr/>
          <p:nvPr/>
        </p:nvSpPr>
        <p:spPr>
          <a:xfrm>
            <a:off x="7306054" y="3047881"/>
            <a:ext cx="2404871" cy="19996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Rectangle 11"/>
          <p:cNvSpPr/>
          <p:nvPr/>
        </p:nvSpPr>
        <p:spPr>
          <a:xfrm>
            <a:off x="7306054" y="969264"/>
            <a:ext cx="2404871" cy="20786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TextBox 2"/>
          <p:cNvSpPr txBox="1"/>
          <p:nvPr/>
        </p:nvSpPr>
        <p:spPr>
          <a:xfrm>
            <a:off x="493776" y="1481328"/>
            <a:ext cx="1655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Who we work with externally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43784" y="1481328"/>
            <a:ext cx="1655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Key resources within my team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93792" y="1481328"/>
            <a:ext cx="1655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The difference we make through our work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33474" y="3557016"/>
            <a:ext cx="189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Activities key to our success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43216" y="3617898"/>
            <a:ext cx="1892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Various modalities we use to deliver learning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08389" y="1481328"/>
            <a:ext cx="1655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Key relationships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085828" y="1472184"/>
            <a:ext cx="1655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Divisions we oversee at BNZ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7" y="967478"/>
            <a:ext cx="203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/>
              <a:t>Partners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91740" y="967478"/>
            <a:ext cx="203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/>
              <a:t>Key resources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01183" y="967478"/>
            <a:ext cx="203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/>
              <a:t>Value proposition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10626" y="967478"/>
            <a:ext cx="254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/>
              <a:t>Customer Relationships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720069" y="967478"/>
            <a:ext cx="254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/>
              <a:t>Customer Segments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28912" y="3080215"/>
            <a:ext cx="1860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/>
              <a:t>Channels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00884" y="3062597"/>
            <a:ext cx="1860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/>
              <a:t>Activities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1441" y="5047488"/>
            <a:ext cx="6048752" cy="11748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b="1" dirty="0">
                <a:solidFill>
                  <a:schemeClr val="tx1">
                    <a:lumMod val="50000"/>
                  </a:schemeClr>
                </a:solidFill>
              </a:rPr>
              <a:t>Cost</a:t>
            </a:r>
            <a:r>
              <a:rPr lang="en-NZ" dirty="0"/>
              <a:t>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167624" y="5047488"/>
            <a:ext cx="5948171" cy="11748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b="1" dirty="0">
                <a:solidFill>
                  <a:schemeClr val="tx1">
                    <a:lumMod val="50000"/>
                  </a:schemeClr>
                </a:solidFill>
              </a:rPr>
              <a:t>Revenue Streams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dirty="0"/>
              <a:t>What we came up with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1441" y="6399872"/>
            <a:ext cx="704088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/>
              <a:t>https://strategyzer.com/</a:t>
            </a:r>
          </a:p>
        </p:txBody>
      </p:sp>
    </p:spTree>
    <p:extLst>
      <p:ext uri="{BB962C8B-B14F-4D97-AF65-F5344CB8AC3E}">
        <p14:creationId xmlns:p14="http://schemas.microsoft.com/office/powerpoint/2010/main" val="1255894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B8B3-B20C-422D-A74B-D19DAB5C39C1}" type="slidenum">
              <a:rPr lang="en-NZ" smtClean="0"/>
              <a:pPr/>
              <a:t>5</a:t>
            </a:fld>
            <a:endParaRPr lang="en-NZ" dirty="0"/>
          </a:p>
        </p:txBody>
      </p:sp>
      <p:sp>
        <p:nvSpPr>
          <p:cNvPr id="3" name="TextBox 2"/>
          <p:cNvSpPr txBox="1"/>
          <p:nvPr/>
        </p:nvSpPr>
        <p:spPr>
          <a:xfrm>
            <a:off x="3154216" y="571904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b="1" dirty="0">
                <a:solidFill>
                  <a:schemeClr val="accent2">
                    <a:lumMod val="50000"/>
                  </a:schemeClr>
                </a:solidFill>
              </a:rPr>
              <a:t>Magic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96203" y="571904"/>
            <a:ext cx="1249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b="1" dirty="0">
                <a:solidFill>
                  <a:schemeClr val="bg2">
                    <a:lumMod val="75000"/>
                  </a:schemeClr>
                </a:solidFill>
              </a:rPr>
              <a:t>Baggage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-417646" y="1965944"/>
            <a:ext cx="2328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/>
              <a:t>Customers of Enterprise Learning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436799" y="4508837"/>
            <a:ext cx="2367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/>
              <a:t>Internal within Enterprise Learning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6080" y="1392847"/>
            <a:ext cx="5055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1600" dirty="0">
                <a:solidFill>
                  <a:schemeClr val="accent2">
                    <a:lumMod val="50000"/>
                  </a:schemeClr>
                </a:solidFill>
              </a:rPr>
              <a:t>What is the magic that your team do for your customers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85059" y="1392847"/>
            <a:ext cx="4948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1600" dirty="0">
                <a:solidFill>
                  <a:schemeClr val="bg2">
                    <a:lumMod val="75000"/>
                  </a:schemeClr>
                </a:solidFill>
              </a:rPr>
              <a:t>Do you have baggage that might be holding you down from delivering great customer experiences?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43092" y="3513905"/>
            <a:ext cx="11360989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60979" y="3971250"/>
            <a:ext cx="4543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1600" dirty="0">
                <a:solidFill>
                  <a:schemeClr val="bg2">
                    <a:lumMod val="75000"/>
                  </a:schemeClr>
                </a:solidFill>
              </a:rPr>
              <a:t>What's the baggage you might need to let go of to enable the team to be really successful?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12760" y="3971250"/>
            <a:ext cx="4842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1600" dirty="0">
                <a:solidFill>
                  <a:schemeClr val="accent2">
                    <a:lumMod val="50000"/>
                  </a:schemeClr>
                </a:solidFill>
              </a:rPr>
              <a:t>What's  the magic that happens inside your LD team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dirty="0"/>
              <a:t>Magic and Baggage (current state)</a:t>
            </a:r>
          </a:p>
        </p:txBody>
      </p:sp>
    </p:spTree>
    <p:extLst>
      <p:ext uri="{BB962C8B-B14F-4D97-AF65-F5344CB8AC3E}">
        <p14:creationId xmlns:p14="http://schemas.microsoft.com/office/powerpoint/2010/main" val="2877182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B8B3-B20C-422D-A74B-D19DAB5C39C1}" type="slidenum">
              <a:rPr lang="en-NZ" smtClean="0"/>
              <a:pPr/>
              <a:t>6</a:t>
            </a:fld>
            <a:endParaRPr lang="en-NZ" dirty="0"/>
          </a:p>
        </p:txBody>
      </p:sp>
      <p:grpSp>
        <p:nvGrpSpPr>
          <p:cNvPr id="3" name="Group 2"/>
          <p:cNvGrpSpPr/>
          <p:nvPr/>
        </p:nvGrpSpPr>
        <p:grpSpPr>
          <a:xfrm>
            <a:off x="79131" y="848457"/>
            <a:ext cx="6075484" cy="5424854"/>
            <a:chOff x="360485" y="1081454"/>
            <a:chExt cx="5735515" cy="4958862"/>
          </a:xfrm>
        </p:grpSpPr>
        <p:sp>
          <p:nvSpPr>
            <p:cNvPr id="4" name="Rectangle 3"/>
            <p:cNvSpPr/>
            <p:nvPr/>
          </p:nvSpPr>
          <p:spPr>
            <a:xfrm>
              <a:off x="360485" y="1081454"/>
              <a:ext cx="5547946" cy="4958862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360485" y="1081454"/>
              <a:ext cx="2773973" cy="23475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360485" y="3429000"/>
              <a:ext cx="2773973" cy="26113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3134458" y="3429000"/>
              <a:ext cx="296154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6180991" y="802297"/>
            <a:ext cx="6011009" cy="5517173"/>
            <a:chOff x="6180991" y="830873"/>
            <a:chExt cx="5802923" cy="5460023"/>
          </a:xfrm>
        </p:grpSpPr>
        <p:sp>
          <p:nvSpPr>
            <p:cNvPr id="9" name="Oval 8"/>
            <p:cNvSpPr/>
            <p:nvPr/>
          </p:nvSpPr>
          <p:spPr>
            <a:xfrm>
              <a:off x="6339253" y="830873"/>
              <a:ext cx="5644661" cy="5460023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cxnSp>
          <p:nvCxnSpPr>
            <p:cNvPr id="10" name="Straight Connector 9"/>
            <p:cNvCxnSpPr>
              <a:endCxn id="9" idx="7"/>
            </p:cNvCxnSpPr>
            <p:nvPr/>
          </p:nvCxnSpPr>
          <p:spPr>
            <a:xfrm flipV="1">
              <a:off x="9161583" y="1630475"/>
              <a:ext cx="1995690" cy="17985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endCxn id="9" idx="5"/>
            </p:cNvCxnSpPr>
            <p:nvPr/>
          </p:nvCxnSpPr>
          <p:spPr>
            <a:xfrm>
              <a:off x="9161583" y="3429001"/>
              <a:ext cx="1995690" cy="20622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6180991" y="3429000"/>
              <a:ext cx="298059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8251454" y="2057278"/>
            <a:ext cx="1002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solidFill>
                  <a:schemeClr val="accent5">
                    <a:lumMod val="75000"/>
                  </a:schemeClr>
                </a:solidFill>
              </a:rPr>
              <a:t>Gains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26323" y="2518943"/>
            <a:ext cx="1868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b="1" dirty="0">
                <a:solidFill>
                  <a:schemeClr val="accent5">
                    <a:lumMod val="75000"/>
                  </a:schemeClr>
                </a:solidFill>
              </a:rPr>
              <a:t>Customer Jobs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48458" y="4173522"/>
            <a:ext cx="1004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b="1" dirty="0">
                <a:solidFill>
                  <a:schemeClr val="accent5">
                    <a:lumMod val="75000"/>
                  </a:schemeClr>
                </a:solidFill>
              </a:rPr>
              <a:t>Pains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01879" y="2057278"/>
            <a:ext cx="2194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solidFill>
                  <a:schemeClr val="accent5">
                    <a:lumMod val="75000"/>
                  </a:schemeClr>
                </a:solidFill>
              </a:rPr>
              <a:t>Gain Creators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9903" y="2381417"/>
            <a:ext cx="1689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b="1" dirty="0">
                <a:solidFill>
                  <a:schemeClr val="accent5">
                    <a:lumMod val="75000"/>
                  </a:schemeClr>
                </a:solidFill>
              </a:rPr>
              <a:t>Customer Jobs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94340" y="4173522"/>
            <a:ext cx="2188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b="1" dirty="0">
                <a:solidFill>
                  <a:schemeClr val="accent5">
                    <a:lumMod val="75000"/>
                  </a:schemeClr>
                </a:solidFill>
              </a:rPr>
              <a:t>Pain Relievers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dirty="0"/>
              <a:t>Therefore…our value proposition is…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441" y="6399872"/>
            <a:ext cx="292608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/>
              <a:t>https://strategyzer.com/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23831" y="1227798"/>
            <a:ext cx="3550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i="1" dirty="0"/>
              <a:t>Using tech to enable richer conversations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2000" y="3290045"/>
            <a:ext cx="2342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i="1" dirty="0"/>
              <a:t>Building commercial astuteness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36262" y="4898869"/>
            <a:ext cx="2342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i="1" dirty="0"/>
              <a:t>Boosting confidence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24727" y="1330127"/>
            <a:ext cx="3550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i="1" dirty="0"/>
              <a:t>Quicker problem  solving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97985" y="4898869"/>
            <a:ext cx="3550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i="1" dirty="0"/>
              <a:t>Mind shift – I’m no longer the expert in this process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199123" y="3559524"/>
            <a:ext cx="1828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i="1" dirty="0"/>
              <a:t>Speed to insight</a:t>
            </a:r>
          </a:p>
        </p:txBody>
      </p:sp>
    </p:spTree>
    <p:extLst>
      <p:ext uri="{BB962C8B-B14F-4D97-AF65-F5344CB8AC3E}">
        <p14:creationId xmlns:p14="http://schemas.microsoft.com/office/powerpoint/2010/main" val="3110101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9040" y="510360"/>
            <a:ext cx="4860000" cy="5539920"/>
          </a:xfrm>
        </p:spPr>
        <p:txBody>
          <a:bodyPr anchor="t"/>
          <a:lstStyle/>
          <a:p>
            <a:r>
              <a:rPr lang="en-NZ" sz="2400" dirty="0"/>
              <a:t>Notes on people and resources</a:t>
            </a:r>
            <a:br>
              <a:rPr lang="en-NZ" sz="2400" dirty="0"/>
            </a:br>
            <a:br>
              <a:rPr lang="en-NZ" sz="2400" dirty="0"/>
            </a:br>
            <a:r>
              <a:rPr lang="en-NZ" sz="2400" dirty="0"/>
              <a:t>Michelle Ockers - </a:t>
            </a:r>
            <a:r>
              <a:rPr lang="en-NZ" sz="2400" dirty="0">
                <a:hlinkClick r:id="rId2"/>
              </a:rPr>
              <a:t>http://michelleockers.com/</a:t>
            </a:r>
            <a:r>
              <a:rPr lang="en-NZ" sz="2400" dirty="0"/>
              <a:t> </a:t>
            </a:r>
            <a:br>
              <a:rPr lang="en-NZ" sz="2400" dirty="0"/>
            </a:br>
            <a:r>
              <a:rPr lang="en-NZ" sz="2400" dirty="0"/>
              <a:t>Building High Impact LD function</a:t>
            </a:r>
            <a:br>
              <a:rPr lang="en-NZ" sz="2400" dirty="0"/>
            </a:br>
            <a:br>
              <a:rPr lang="en-NZ" sz="2400" dirty="0"/>
            </a:br>
            <a:r>
              <a:rPr lang="en-NZ" sz="2400" dirty="0"/>
              <a:t>Strategyzer – </a:t>
            </a:r>
            <a:br>
              <a:rPr lang="en-NZ" sz="2400" dirty="0"/>
            </a:br>
            <a:r>
              <a:rPr lang="en-NZ" sz="2400" dirty="0">
                <a:hlinkClick r:id="rId3"/>
              </a:rPr>
              <a:t>https://strategyzer.com/</a:t>
            </a:r>
            <a:r>
              <a:rPr lang="en-NZ" sz="2400" dirty="0"/>
              <a:t> </a:t>
            </a:r>
            <a:br>
              <a:rPr lang="en-NZ" sz="2400" dirty="0"/>
            </a:br>
            <a:r>
              <a:rPr lang="en-NZ" sz="2400" dirty="0"/>
              <a:t>Business Canvas Model</a:t>
            </a:r>
            <a:br>
              <a:rPr lang="en-NZ" sz="2400" dirty="0"/>
            </a:br>
            <a:r>
              <a:rPr lang="en-NZ" sz="2400" dirty="0"/>
              <a:t>Value Proposition Model</a:t>
            </a:r>
            <a:br>
              <a:rPr lang="en-NZ" sz="2400" dirty="0"/>
            </a:br>
            <a:br>
              <a:rPr lang="en-NZ" sz="2400" dirty="0"/>
            </a:br>
            <a:r>
              <a:rPr lang="en-NZ" sz="2400" dirty="0"/>
              <a:t>Agile and L&amp;D – </a:t>
            </a:r>
            <a:br>
              <a:rPr lang="en-NZ" sz="2400" dirty="0"/>
            </a:br>
            <a:r>
              <a:rPr lang="en-NZ" sz="2400" dirty="0">
                <a:hlinkClick r:id="rId4"/>
              </a:rPr>
              <a:t>https://medium.com/agile-in-learning/tagged/learning-and-development</a:t>
            </a:r>
            <a:br>
              <a:rPr lang="en-NZ" sz="2400" dirty="0"/>
            </a:br>
            <a:br>
              <a:rPr lang="en-NZ" sz="2400" dirty="0"/>
            </a:br>
            <a:br>
              <a:rPr lang="en-NZ" sz="2400" dirty="0"/>
            </a:br>
            <a:br>
              <a:rPr lang="en-NZ" sz="2400" dirty="0"/>
            </a:br>
            <a:br>
              <a:rPr lang="en-NZ" sz="2400" dirty="0"/>
            </a:br>
            <a:br>
              <a:rPr lang="en-NZ" sz="2400" dirty="0"/>
            </a:b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43171795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BNZ Colours NEW">
      <a:dk1>
        <a:srgbClr val="002F6B"/>
      </a:dk1>
      <a:lt1>
        <a:srgbClr val="FAA61A"/>
      </a:lt1>
      <a:dk2>
        <a:srgbClr val="FFE500"/>
      </a:dk2>
      <a:lt2>
        <a:srgbClr val="EA5165"/>
      </a:lt2>
      <a:accent1>
        <a:srgbClr val="007DC3"/>
      </a:accent1>
      <a:accent2>
        <a:srgbClr val="A1D884"/>
      </a:accent2>
      <a:accent3>
        <a:srgbClr val="20CBD4"/>
      </a:accent3>
      <a:accent4>
        <a:srgbClr val="ED6B06"/>
      </a:accent4>
      <a:accent5>
        <a:srgbClr val="0B909F"/>
      </a:accent5>
      <a:accent6>
        <a:srgbClr val="5A1E5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7562</TotalTime>
  <Words>267</Words>
  <Application>Microsoft Office PowerPoint</Application>
  <PresentationFormat>Widescreen</PresentationFormat>
  <Paragraphs>61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2_Office Theme</vt:lpstr>
      <vt:lpstr>Custom Design</vt:lpstr>
      <vt:lpstr>1_Custom Design</vt:lpstr>
      <vt:lpstr>Focussing on the things that matter the most to the business through performance partnering</vt:lpstr>
      <vt:lpstr>Which mode do you operate your LD service?</vt:lpstr>
      <vt:lpstr>PowerPoint Presentation</vt:lpstr>
      <vt:lpstr>PowerPoint Presentation</vt:lpstr>
      <vt:lpstr>PowerPoint Presentation</vt:lpstr>
      <vt:lpstr>PowerPoint Presentation</vt:lpstr>
      <vt:lpstr>Notes on people and resources  Michelle Ockers - http://michelleockers.com/  Building High Impact LD function  Strategyzer –  https://strategyzer.com/  Business Canvas Model Value Proposition Model  Agile and L&amp;D –  https://medium.com/agile-in-learning/tagged/learning-and-development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BNZ Strategy</dc:title>
  <dc:creator>Olivia Lubbock</dc:creator>
  <cp:lastModifiedBy>Renetta Alexander</cp:lastModifiedBy>
  <cp:revision>270</cp:revision>
  <cp:lastPrinted>2017-10-24T03:28:09Z</cp:lastPrinted>
  <dcterms:created xsi:type="dcterms:W3CDTF">2017-08-09T03:17:02Z</dcterms:created>
  <dcterms:modified xsi:type="dcterms:W3CDTF">2017-10-24T09:21:29Z</dcterms:modified>
</cp:coreProperties>
</file>